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7" r:id="rId5"/>
    <p:sldId id="276" r:id="rId6"/>
    <p:sldId id="275" r:id="rId7"/>
    <p:sldId id="266" r:id="rId8"/>
    <p:sldId id="274" r:id="rId9"/>
    <p:sldId id="277" r:id="rId10"/>
    <p:sldId id="273" r:id="rId11"/>
    <p:sldId id="269" r:id="rId12"/>
    <p:sldId id="259" r:id="rId13"/>
    <p:sldId id="272" r:id="rId14"/>
    <p:sldId id="271" r:id="rId15"/>
    <p:sldId id="270" r:id="rId16"/>
    <p:sldId id="260" r:id="rId17"/>
    <p:sldId id="261" r:id="rId18"/>
    <p:sldId id="262" r:id="rId19"/>
    <p:sldId id="263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98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050BE-4B01-4614-BF55-1409BDE778D1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B865128-4639-4285-A56A-228C75AE620F}">
      <dgm:prSet phldrT="[Text]" phldr="1"/>
      <dgm:spPr/>
      <dgm:t>
        <a:bodyPr/>
        <a:lstStyle/>
        <a:p>
          <a:endParaRPr lang="en-GB" dirty="0"/>
        </a:p>
      </dgm:t>
    </dgm:pt>
    <dgm:pt modelId="{47DDC7C2-520C-4BC4-9CA0-6E3857028DCD}" type="parTrans" cxnId="{04509949-E31D-469C-A4F6-CFA8911AE3D0}">
      <dgm:prSet/>
      <dgm:spPr/>
      <dgm:t>
        <a:bodyPr/>
        <a:lstStyle/>
        <a:p>
          <a:endParaRPr lang="en-GB"/>
        </a:p>
      </dgm:t>
    </dgm:pt>
    <dgm:pt modelId="{659FA3B1-9E79-47E0-AF4A-F703FAC8B07C}" type="sibTrans" cxnId="{04509949-E31D-469C-A4F6-CFA8911AE3D0}">
      <dgm:prSet/>
      <dgm:spPr/>
      <dgm:t>
        <a:bodyPr/>
        <a:lstStyle/>
        <a:p>
          <a:endParaRPr lang="en-GB"/>
        </a:p>
      </dgm:t>
    </dgm:pt>
    <dgm:pt modelId="{591F1FC1-8252-4B34-8893-819506FBFD88}">
      <dgm:prSet phldrT="[Text]"/>
      <dgm:spPr/>
      <dgm:t>
        <a:bodyPr/>
        <a:lstStyle/>
        <a:p>
          <a:r>
            <a:rPr lang="en-GB" dirty="0" smtClean="0"/>
            <a:t>Open up more safe and legal routes for refugees</a:t>
          </a:r>
        </a:p>
      </dgm:t>
    </dgm:pt>
    <dgm:pt modelId="{2A4E4E58-D5A2-4022-9BDA-D70825534A36}" type="parTrans" cxnId="{68A66162-AA33-441B-B716-B6E457B4A6C5}">
      <dgm:prSet/>
      <dgm:spPr/>
      <dgm:t>
        <a:bodyPr/>
        <a:lstStyle/>
        <a:p>
          <a:endParaRPr lang="en-GB"/>
        </a:p>
      </dgm:t>
    </dgm:pt>
    <dgm:pt modelId="{25BA42C0-87E5-4BB5-BE6A-1C80C698A89D}" type="sibTrans" cxnId="{68A66162-AA33-441B-B716-B6E457B4A6C5}">
      <dgm:prSet/>
      <dgm:spPr/>
      <dgm:t>
        <a:bodyPr/>
        <a:lstStyle/>
        <a:p>
          <a:endParaRPr lang="en-GB"/>
        </a:p>
      </dgm:t>
    </dgm:pt>
    <dgm:pt modelId="{EB52F3D4-29C7-41B9-A555-2BB40362EFD9}">
      <dgm:prSet phldrT="[Text]" phldr="1"/>
      <dgm:spPr/>
      <dgm:t>
        <a:bodyPr/>
        <a:lstStyle/>
        <a:p>
          <a:endParaRPr lang="en-GB" dirty="0"/>
        </a:p>
      </dgm:t>
    </dgm:pt>
    <dgm:pt modelId="{2656B6C5-334E-4EE1-987F-94BECDD318DA}" type="parTrans" cxnId="{D1E1A50A-1020-4462-A852-38826308EF46}">
      <dgm:prSet/>
      <dgm:spPr/>
      <dgm:t>
        <a:bodyPr/>
        <a:lstStyle/>
        <a:p>
          <a:endParaRPr lang="en-GB"/>
        </a:p>
      </dgm:t>
    </dgm:pt>
    <dgm:pt modelId="{7E71D37B-84AE-404A-8C85-34E724616D10}" type="sibTrans" cxnId="{D1E1A50A-1020-4462-A852-38826308EF46}">
      <dgm:prSet/>
      <dgm:spPr/>
      <dgm:t>
        <a:bodyPr/>
        <a:lstStyle/>
        <a:p>
          <a:endParaRPr lang="en-GB"/>
        </a:p>
      </dgm:t>
    </dgm:pt>
    <dgm:pt modelId="{4385378C-3593-4BA1-BB5B-7AB34DFC8293}">
      <dgm:prSet phldrT="[Text]"/>
      <dgm:spPr/>
      <dgm:t>
        <a:bodyPr/>
        <a:lstStyle/>
        <a:p>
          <a:r>
            <a:rPr lang="en-GB" dirty="0" smtClean="0"/>
            <a:t>Guaranteed funding of humanitarian appeals </a:t>
          </a:r>
          <a:endParaRPr lang="en-GB" dirty="0"/>
        </a:p>
      </dgm:t>
    </dgm:pt>
    <dgm:pt modelId="{9C44F84E-85CE-432C-9D79-E83E0F80AF3E}" type="parTrans" cxnId="{65618C70-B14C-488B-9680-056CA312C627}">
      <dgm:prSet/>
      <dgm:spPr/>
      <dgm:t>
        <a:bodyPr/>
        <a:lstStyle/>
        <a:p>
          <a:endParaRPr lang="en-GB"/>
        </a:p>
      </dgm:t>
    </dgm:pt>
    <dgm:pt modelId="{490A7BEC-37A0-49A3-928C-C3E6E1539E02}" type="sibTrans" cxnId="{65618C70-B14C-488B-9680-056CA312C627}">
      <dgm:prSet/>
      <dgm:spPr/>
      <dgm:t>
        <a:bodyPr/>
        <a:lstStyle/>
        <a:p>
          <a:endParaRPr lang="en-GB"/>
        </a:p>
      </dgm:t>
    </dgm:pt>
    <dgm:pt modelId="{9808702E-E5F5-46BB-B749-ACAC7E4ED1D4}">
      <dgm:prSet phldrT="[Text]"/>
      <dgm:spPr/>
      <dgm:t>
        <a:bodyPr/>
        <a:lstStyle/>
        <a:p>
          <a:r>
            <a:rPr lang="en-GB" dirty="0" smtClean="0"/>
            <a:t>Distribution mechanism for resettlement </a:t>
          </a:r>
        </a:p>
        <a:p>
          <a:r>
            <a:rPr lang="en-GB" dirty="0" smtClean="0"/>
            <a:t>(10% of refugees by 2018 or 2.1 million)</a:t>
          </a:r>
          <a:endParaRPr lang="en-GB" dirty="0"/>
        </a:p>
      </dgm:t>
    </dgm:pt>
    <dgm:pt modelId="{E724795F-C0D1-4DFE-A4C2-4B3DAC842010}" type="sibTrans" cxnId="{17A99A78-5838-4424-99FE-75FC682BA0FF}">
      <dgm:prSet/>
      <dgm:spPr/>
      <dgm:t>
        <a:bodyPr/>
        <a:lstStyle/>
        <a:p>
          <a:endParaRPr lang="en-GB"/>
        </a:p>
      </dgm:t>
    </dgm:pt>
    <dgm:pt modelId="{B0572346-6E0A-4228-A288-AE18A14FB24E}" type="parTrans" cxnId="{17A99A78-5838-4424-99FE-75FC682BA0FF}">
      <dgm:prSet/>
      <dgm:spPr/>
      <dgm:t>
        <a:bodyPr/>
        <a:lstStyle/>
        <a:p>
          <a:endParaRPr lang="en-GB"/>
        </a:p>
      </dgm:t>
    </dgm:pt>
    <dgm:pt modelId="{FBFA4ED8-0206-4517-8074-3429F585702B}">
      <dgm:prSet phldrT="[Text]" phldr="1"/>
      <dgm:spPr/>
      <dgm:t>
        <a:bodyPr/>
        <a:lstStyle/>
        <a:p>
          <a:endParaRPr lang="en-GB" dirty="0"/>
        </a:p>
      </dgm:t>
    </dgm:pt>
    <dgm:pt modelId="{47BA1BC7-C7E1-4D7E-9F7A-DA43D7B3C8A1}" type="sibTrans" cxnId="{94512A1A-0553-4815-BD7F-87B59BE8A508}">
      <dgm:prSet/>
      <dgm:spPr/>
      <dgm:t>
        <a:bodyPr/>
        <a:lstStyle/>
        <a:p>
          <a:endParaRPr lang="en-GB"/>
        </a:p>
      </dgm:t>
    </dgm:pt>
    <dgm:pt modelId="{5C6C1DBF-AD1E-4972-ABBF-5597B22DCAEB}" type="parTrans" cxnId="{94512A1A-0553-4815-BD7F-87B59BE8A508}">
      <dgm:prSet/>
      <dgm:spPr/>
      <dgm:t>
        <a:bodyPr/>
        <a:lstStyle/>
        <a:p>
          <a:endParaRPr lang="en-GB"/>
        </a:p>
      </dgm:t>
    </dgm:pt>
    <dgm:pt modelId="{6BBAECFA-4D05-4EF4-AF50-1A30EE798673}">
      <dgm:prSet/>
      <dgm:spPr/>
      <dgm:t>
        <a:bodyPr/>
        <a:lstStyle/>
        <a:p>
          <a:endParaRPr lang="en-CA" dirty="0"/>
        </a:p>
      </dgm:t>
    </dgm:pt>
    <dgm:pt modelId="{E093A97B-9662-4D5E-B4D5-9007DA59AC12}" type="parTrans" cxnId="{0CA0658C-9E1C-4006-8DB6-9EA45716EF54}">
      <dgm:prSet/>
      <dgm:spPr/>
      <dgm:t>
        <a:bodyPr/>
        <a:lstStyle/>
        <a:p>
          <a:endParaRPr lang="en-CA"/>
        </a:p>
      </dgm:t>
    </dgm:pt>
    <dgm:pt modelId="{EF6F5FBB-76F9-4B3B-9EE3-B1511423C5CE}" type="sibTrans" cxnId="{0CA0658C-9E1C-4006-8DB6-9EA45716EF54}">
      <dgm:prSet/>
      <dgm:spPr/>
      <dgm:t>
        <a:bodyPr/>
        <a:lstStyle/>
        <a:p>
          <a:endParaRPr lang="en-CA"/>
        </a:p>
      </dgm:t>
    </dgm:pt>
    <dgm:pt modelId="{8811F4D3-E6F6-41F1-882B-49D7503F6A82}" type="pres">
      <dgm:prSet presAssocID="{2DD050BE-4B01-4614-BF55-1409BDE778D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GB"/>
        </a:p>
      </dgm:t>
    </dgm:pt>
    <dgm:pt modelId="{9053A5A9-267E-429C-94B5-C334F15F6E0C}" type="pres">
      <dgm:prSet presAssocID="{FBFA4ED8-0206-4517-8074-3429F585702B}" presName="parenttextcomposite" presStyleCnt="0"/>
      <dgm:spPr/>
      <dgm:t>
        <a:bodyPr/>
        <a:lstStyle/>
        <a:p>
          <a:endParaRPr lang="en-CA"/>
        </a:p>
      </dgm:t>
    </dgm:pt>
    <dgm:pt modelId="{B1B73D79-8067-4128-AF77-CD19A8F85085}" type="pres">
      <dgm:prSet presAssocID="{FBFA4ED8-0206-4517-8074-3429F585702B}" presName="parenttext" presStyleLbl="revTx" presStyleIdx="0" presStyleCnt="3" custFlipVert="1" custFlipHor="0" custScaleX="3152" custScaleY="43362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2325675-0967-46DD-81E4-4C5B2C9BDF97}" type="pres">
      <dgm:prSet presAssocID="{FBFA4ED8-0206-4517-8074-3429F585702B}" presName="composite" presStyleCnt="0"/>
      <dgm:spPr/>
      <dgm:t>
        <a:bodyPr/>
        <a:lstStyle/>
        <a:p>
          <a:endParaRPr lang="en-CA"/>
        </a:p>
      </dgm:t>
    </dgm:pt>
    <dgm:pt modelId="{EEA2AF72-25DC-4277-ADBA-4B60BE2ECC70}" type="pres">
      <dgm:prSet presAssocID="{FBFA4ED8-0206-4517-8074-3429F585702B}" presName="chevron1" presStyleLbl="alignNode1" presStyleIdx="0" presStyleCnt="21"/>
      <dgm:spPr/>
      <dgm:t>
        <a:bodyPr/>
        <a:lstStyle/>
        <a:p>
          <a:endParaRPr lang="en-CA"/>
        </a:p>
      </dgm:t>
    </dgm:pt>
    <dgm:pt modelId="{C69AC6DF-95F7-4182-980B-F27662293EFA}" type="pres">
      <dgm:prSet presAssocID="{FBFA4ED8-0206-4517-8074-3429F585702B}" presName="chevron2" presStyleLbl="alignNode1" presStyleIdx="1" presStyleCnt="21"/>
      <dgm:spPr/>
      <dgm:t>
        <a:bodyPr/>
        <a:lstStyle/>
        <a:p>
          <a:endParaRPr lang="en-CA"/>
        </a:p>
      </dgm:t>
    </dgm:pt>
    <dgm:pt modelId="{5BC57844-9A7E-4DEC-A575-8A9CFD35AF3A}" type="pres">
      <dgm:prSet presAssocID="{FBFA4ED8-0206-4517-8074-3429F585702B}" presName="chevron3" presStyleLbl="alignNode1" presStyleIdx="2" presStyleCnt="21"/>
      <dgm:spPr/>
      <dgm:t>
        <a:bodyPr/>
        <a:lstStyle/>
        <a:p>
          <a:endParaRPr lang="en-CA"/>
        </a:p>
      </dgm:t>
    </dgm:pt>
    <dgm:pt modelId="{1714C536-325B-48F2-8D85-3DBE92B3F743}" type="pres">
      <dgm:prSet presAssocID="{FBFA4ED8-0206-4517-8074-3429F585702B}" presName="chevron4" presStyleLbl="alignNode1" presStyleIdx="3" presStyleCnt="21"/>
      <dgm:spPr/>
      <dgm:t>
        <a:bodyPr/>
        <a:lstStyle/>
        <a:p>
          <a:endParaRPr lang="en-CA"/>
        </a:p>
      </dgm:t>
    </dgm:pt>
    <dgm:pt modelId="{86E47B14-D6AA-4719-BD29-7A9499F622B7}" type="pres">
      <dgm:prSet presAssocID="{FBFA4ED8-0206-4517-8074-3429F585702B}" presName="chevron5" presStyleLbl="alignNode1" presStyleIdx="4" presStyleCnt="21"/>
      <dgm:spPr/>
      <dgm:t>
        <a:bodyPr/>
        <a:lstStyle/>
        <a:p>
          <a:endParaRPr lang="en-CA"/>
        </a:p>
      </dgm:t>
    </dgm:pt>
    <dgm:pt modelId="{EAD10FA7-EDD2-49E6-8AD3-ECF3E638C3BA}" type="pres">
      <dgm:prSet presAssocID="{FBFA4ED8-0206-4517-8074-3429F585702B}" presName="chevron6" presStyleLbl="alignNode1" presStyleIdx="5" presStyleCnt="21"/>
      <dgm:spPr/>
      <dgm:t>
        <a:bodyPr/>
        <a:lstStyle/>
        <a:p>
          <a:endParaRPr lang="en-CA"/>
        </a:p>
      </dgm:t>
    </dgm:pt>
    <dgm:pt modelId="{CD2C2C03-0C64-4795-8226-116D4989D12D}" type="pres">
      <dgm:prSet presAssocID="{FBFA4ED8-0206-4517-8074-3429F585702B}" presName="chevron7" presStyleLbl="alignNode1" presStyleIdx="6" presStyleCnt="21"/>
      <dgm:spPr/>
      <dgm:t>
        <a:bodyPr/>
        <a:lstStyle/>
        <a:p>
          <a:endParaRPr lang="en-CA"/>
        </a:p>
      </dgm:t>
    </dgm:pt>
    <dgm:pt modelId="{D85BDEE1-95FD-4DB2-85E7-C7BF5F18520A}" type="pres">
      <dgm:prSet presAssocID="{FBFA4ED8-0206-4517-8074-3429F585702B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2F73B34-D513-4938-A0BA-A00632336272}" type="pres">
      <dgm:prSet presAssocID="{47BA1BC7-C7E1-4D7E-9F7A-DA43D7B3C8A1}" presName="sibTrans" presStyleCnt="0"/>
      <dgm:spPr/>
      <dgm:t>
        <a:bodyPr/>
        <a:lstStyle/>
        <a:p>
          <a:endParaRPr lang="en-CA"/>
        </a:p>
      </dgm:t>
    </dgm:pt>
    <dgm:pt modelId="{3F5C3965-1350-4A42-87EE-560C5A6D92F3}" type="pres">
      <dgm:prSet presAssocID="{3B865128-4639-4285-A56A-228C75AE620F}" presName="parenttextcomposite" presStyleCnt="0"/>
      <dgm:spPr/>
      <dgm:t>
        <a:bodyPr/>
        <a:lstStyle/>
        <a:p>
          <a:endParaRPr lang="en-CA"/>
        </a:p>
      </dgm:t>
    </dgm:pt>
    <dgm:pt modelId="{BBFF70F1-35A6-4152-84BA-8AD89EDEDEC2}" type="pres">
      <dgm:prSet presAssocID="{3B865128-4639-4285-A56A-228C75AE620F}" presName="parenttext" presStyleLbl="revTx" presStyleIdx="1" presStyleCnt="3" custFlipVert="1" custFlipHor="1" custScaleX="1989" custScaleY="2134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7AD1ED-8065-4718-BEF2-B4E3AC07DCCD}" type="pres">
      <dgm:prSet presAssocID="{3B865128-4639-4285-A56A-228C75AE620F}" presName="composite" presStyleCnt="0"/>
      <dgm:spPr/>
      <dgm:t>
        <a:bodyPr/>
        <a:lstStyle/>
        <a:p>
          <a:endParaRPr lang="en-CA"/>
        </a:p>
      </dgm:t>
    </dgm:pt>
    <dgm:pt modelId="{D8C43DE7-5DEB-4FEF-BF4E-A6D2113A69E9}" type="pres">
      <dgm:prSet presAssocID="{3B865128-4639-4285-A56A-228C75AE620F}" presName="chevron1" presStyleLbl="alignNode1" presStyleIdx="7" presStyleCnt="21"/>
      <dgm:spPr/>
      <dgm:t>
        <a:bodyPr/>
        <a:lstStyle/>
        <a:p>
          <a:endParaRPr lang="en-CA"/>
        </a:p>
      </dgm:t>
    </dgm:pt>
    <dgm:pt modelId="{999B248A-F2ED-47D1-A0DE-4A2077621548}" type="pres">
      <dgm:prSet presAssocID="{3B865128-4639-4285-A56A-228C75AE620F}" presName="chevron2" presStyleLbl="alignNode1" presStyleIdx="8" presStyleCnt="21"/>
      <dgm:spPr/>
      <dgm:t>
        <a:bodyPr/>
        <a:lstStyle/>
        <a:p>
          <a:endParaRPr lang="en-CA"/>
        </a:p>
      </dgm:t>
    </dgm:pt>
    <dgm:pt modelId="{CBF0A85C-7D8B-45E3-84ED-4BC664915623}" type="pres">
      <dgm:prSet presAssocID="{3B865128-4639-4285-A56A-228C75AE620F}" presName="chevron3" presStyleLbl="alignNode1" presStyleIdx="9" presStyleCnt="21"/>
      <dgm:spPr/>
      <dgm:t>
        <a:bodyPr/>
        <a:lstStyle/>
        <a:p>
          <a:endParaRPr lang="en-CA"/>
        </a:p>
      </dgm:t>
    </dgm:pt>
    <dgm:pt modelId="{181AE1E3-1106-4B8C-B41F-8EF2F8ED4C17}" type="pres">
      <dgm:prSet presAssocID="{3B865128-4639-4285-A56A-228C75AE620F}" presName="chevron4" presStyleLbl="alignNode1" presStyleIdx="10" presStyleCnt="21"/>
      <dgm:spPr/>
      <dgm:t>
        <a:bodyPr/>
        <a:lstStyle/>
        <a:p>
          <a:endParaRPr lang="en-CA"/>
        </a:p>
      </dgm:t>
    </dgm:pt>
    <dgm:pt modelId="{8B959F46-31E1-4A25-8D0A-459348167078}" type="pres">
      <dgm:prSet presAssocID="{3B865128-4639-4285-A56A-228C75AE620F}" presName="chevron5" presStyleLbl="alignNode1" presStyleIdx="11" presStyleCnt="21"/>
      <dgm:spPr/>
      <dgm:t>
        <a:bodyPr/>
        <a:lstStyle/>
        <a:p>
          <a:endParaRPr lang="en-CA"/>
        </a:p>
      </dgm:t>
    </dgm:pt>
    <dgm:pt modelId="{086756BF-1560-4067-B051-36E232A54378}" type="pres">
      <dgm:prSet presAssocID="{3B865128-4639-4285-A56A-228C75AE620F}" presName="chevron6" presStyleLbl="alignNode1" presStyleIdx="12" presStyleCnt="21"/>
      <dgm:spPr/>
      <dgm:t>
        <a:bodyPr/>
        <a:lstStyle/>
        <a:p>
          <a:endParaRPr lang="en-CA"/>
        </a:p>
      </dgm:t>
    </dgm:pt>
    <dgm:pt modelId="{C7FD9305-0B1A-4AD0-AF72-E627FB0ED803}" type="pres">
      <dgm:prSet presAssocID="{3B865128-4639-4285-A56A-228C75AE620F}" presName="chevron7" presStyleLbl="alignNode1" presStyleIdx="13" presStyleCnt="21"/>
      <dgm:spPr/>
      <dgm:t>
        <a:bodyPr/>
        <a:lstStyle/>
        <a:p>
          <a:endParaRPr lang="en-CA"/>
        </a:p>
      </dgm:t>
    </dgm:pt>
    <dgm:pt modelId="{29330B2E-3989-4B5A-B149-791C65500ED2}" type="pres">
      <dgm:prSet presAssocID="{3B865128-4639-4285-A56A-228C75AE620F}" presName="childtext" presStyleLbl="solidFgAcc1" presStyleIdx="1" presStyleCnt="3" custLinFactNeighborY="-16732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2367638-E2EA-476B-B581-6949CAE132E4}" type="pres">
      <dgm:prSet presAssocID="{659FA3B1-9E79-47E0-AF4A-F703FAC8B07C}" presName="sibTrans" presStyleCnt="0"/>
      <dgm:spPr/>
      <dgm:t>
        <a:bodyPr/>
        <a:lstStyle/>
        <a:p>
          <a:endParaRPr lang="en-CA"/>
        </a:p>
      </dgm:t>
    </dgm:pt>
    <dgm:pt modelId="{581130DE-4ED4-4EF1-8783-8335E61B56B7}" type="pres">
      <dgm:prSet presAssocID="{EB52F3D4-29C7-41B9-A555-2BB40362EFD9}" presName="parenttextcomposite" presStyleCnt="0"/>
      <dgm:spPr/>
      <dgm:t>
        <a:bodyPr/>
        <a:lstStyle/>
        <a:p>
          <a:endParaRPr lang="en-CA"/>
        </a:p>
      </dgm:t>
    </dgm:pt>
    <dgm:pt modelId="{25628204-E5E4-41AA-8BF3-DB0E231A1C4C}" type="pres">
      <dgm:prSet presAssocID="{EB52F3D4-29C7-41B9-A555-2BB40362EFD9}" presName="parenttext" presStyleLbl="revTx" presStyleIdx="2" presStyleCnt="3" custScaleX="834" custScaleY="20827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617EAAA-5763-4CB0-8EA0-9CF53F3E14FD}" type="pres">
      <dgm:prSet presAssocID="{EB52F3D4-29C7-41B9-A555-2BB40362EFD9}" presName="composite" presStyleCnt="0"/>
      <dgm:spPr/>
      <dgm:t>
        <a:bodyPr/>
        <a:lstStyle/>
        <a:p>
          <a:endParaRPr lang="en-CA"/>
        </a:p>
      </dgm:t>
    </dgm:pt>
    <dgm:pt modelId="{94A60016-86FA-482E-B32B-43DBFF8597B1}" type="pres">
      <dgm:prSet presAssocID="{EB52F3D4-29C7-41B9-A555-2BB40362EFD9}" presName="chevron1" presStyleLbl="alignNode1" presStyleIdx="14" presStyleCnt="21"/>
      <dgm:spPr/>
      <dgm:t>
        <a:bodyPr/>
        <a:lstStyle/>
        <a:p>
          <a:endParaRPr lang="en-CA"/>
        </a:p>
      </dgm:t>
    </dgm:pt>
    <dgm:pt modelId="{D6A8A137-5299-4B14-9839-D83871D89E91}" type="pres">
      <dgm:prSet presAssocID="{EB52F3D4-29C7-41B9-A555-2BB40362EFD9}" presName="chevron2" presStyleLbl="alignNode1" presStyleIdx="15" presStyleCnt="21"/>
      <dgm:spPr/>
      <dgm:t>
        <a:bodyPr/>
        <a:lstStyle/>
        <a:p>
          <a:endParaRPr lang="en-CA"/>
        </a:p>
      </dgm:t>
    </dgm:pt>
    <dgm:pt modelId="{ABCEB4B2-3198-443C-88C9-C13DEADB3F53}" type="pres">
      <dgm:prSet presAssocID="{EB52F3D4-29C7-41B9-A555-2BB40362EFD9}" presName="chevron3" presStyleLbl="alignNode1" presStyleIdx="16" presStyleCnt="21"/>
      <dgm:spPr/>
      <dgm:t>
        <a:bodyPr/>
        <a:lstStyle/>
        <a:p>
          <a:endParaRPr lang="en-CA"/>
        </a:p>
      </dgm:t>
    </dgm:pt>
    <dgm:pt modelId="{302208B9-1BC0-42C8-B989-903962FA0990}" type="pres">
      <dgm:prSet presAssocID="{EB52F3D4-29C7-41B9-A555-2BB40362EFD9}" presName="chevron4" presStyleLbl="alignNode1" presStyleIdx="17" presStyleCnt="21"/>
      <dgm:spPr/>
      <dgm:t>
        <a:bodyPr/>
        <a:lstStyle/>
        <a:p>
          <a:endParaRPr lang="en-CA"/>
        </a:p>
      </dgm:t>
    </dgm:pt>
    <dgm:pt modelId="{19EDB14D-4EE5-4482-A1DC-7635C1142D52}" type="pres">
      <dgm:prSet presAssocID="{EB52F3D4-29C7-41B9-A555-2BB40362EFD9}" presName="chevron5" presStyleLbl="alignNode1" presStyleIdx="18" presStyleCnt="21"/>
      <dgm:spPr/>
      <dgm:t>
        <a:bodyPr/>
        <a:lstStyle/>
        <a:p>
          <a:endParaRPr lang="en-CA"/>
        </a:p>
      </dgm:t>
    </dgm:pt>
    <dgm:pt modelId="{0E88656A-76EB-4BBD-94D4-9C1AB57D20F1}" type="pres">
      <dgm:prSet presAssocID="{EB52F3D4-29C7-41B9-A555-2BB40362EFD9}" presName="chevron6" presStyleLbl="alignNode1" presStyleIdx="19" presStyleCnt="21"/>
      <dgm:spPr/>
      <dgm:t>
        <a:bodyPr/>
        <a:lstStyle/>
        <a:p>
          <a:endParaRPr lang="en-CA"/>
        </a:p>
      </dgm:t>
    </dgm:pt>
    <dgm:pt modelId="{FBDD206D-6AC5-4CAA-8EA8-5D0045D46731}" type="pres">
      <dgm:prSet presAssocID="{EB52F3D4-29C7-41B9-A555-2BB40362EFD9}" presName="chevron7" presStyleLbl="alignNode1" presStyleIdx="20" presStyleCnt="21" custLinFactNeighborX="4474" custLinFactNeighborY="-1283"/>
      <dgm:spPr/>
      <dgm:t>
        <a:bodyPr/>
        <a:lstStyle/>
        <a:p>
          <a:endParaRPr lang="en-CA"/>
        </a:p>
      </dgm:t>
    </dgm:pt>
    <dgm:pt modelId="{5F212145-5DE7-4369-9762-FBB96669683D}" type="pres">
      <dgm:prSet presAssocID="{EB52F3D4-29C7-41B9-A555-2BB40362EFD9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DCE8303-F1B4-4A66-B456-8D278829B6EE}" type="presOf" srcId="{EB52F3D4-29C7-41B9-A555-2BB40362EFD9}" destId="{25628204-E5E4-41AA-8BF3-DB0E231A1C4C}" srcOrd="0" destOrd="0" presId="urn:microsoft.com/office/officeart/2008/layout/VerticalAccentList"/>
    <dgm:cxn modelId="{68A66162-AA33-441B-B716-B6E457B4A6C5}" srcId="{3B865128-4639-4285-A56A-228C75AE620F}" destId="{591F1FC1-8252-4B34-8893-819506FBFD88}" srcOrd="0" destOrd="0" parTransId="{2A4E4E58-D5A2-4022-9BDA-D70825534A36}" sibTransId="{25BA42C0-87E5-4BB5-BE6A-1C80C698A89D}"/>
    <dgm:cxn modelId="{94512A1A-0553-4815-BD7F-87B59BE8A508}" srcId="{2DD050BE-4B01-4614-BF55-1409BDE778D1}" destId="{FBFA4ED8-0206-4517-8074-3429F585702B}" srcOrd="0" destOrd="0" parTransId="{5C6C1DBF-AD1E-4972-ABBF-5597B22DCAEB}" sibTransId="{47BA1BC7-C7E1-4D7E-9F7A-DA43D7B3C8A1}"/>
    <dgm:cxn modelId="{3C1F92A9-5738-41EE-92E4-0C6E0815F685}" type="presOf" srcId="{4385378C-3593-4BA1-BB5B-7AB34DFC8293}" destId="{5F212145-5DE7-4369-9762-FBB96669683D}" srcOrd="0" destOrd="0" presId="urn:microsoft.com/office/officeart/2008/layout/VerticalAccentList"/>
    <dgm:cxn modelId="{DD9879D8-C55B-4182-8AE2-0473498F82D1}" type="presOf" srcId="{591F1FC1-8252-4B34-8893-819506FBFD88}" destId="{29330B2E-3989-4B5A-B149-791C65500ED2}" srcOrd="0" destOrd="0" presId="urn:microsoft.com/office/officeart/2008/layout/VerticalAccentList"/>
    <dgm:cxn modelId="{D1E1A50A-1020-4462-A852-38826308EF46}" srcId="{2DD050BE-4B01-4614-BF55-1409BDE778D1}" destId="{EB52F3D4-29C7-41B9-A555-2BB40362EFD9}" srcOrd="2" destOrd="0" parTransId="{2656B6C5-334E-4EE1-987F-94BECDD318DA}" sibTransId="{7E71D37B-84AE-404A-8C85-34E724616D10}"/>
    <dgm:cxn modelId="{04509949-E31D-469C-A4F6-CFA8911AE3D0}" srcId="{2DD050BE-4B01-4614-BF55-1409BDE778D1}" destId="{3B865128-4639-4285-A56A-228C75AE620F}" srcOrd="1" destOrd="0" parTransId="{47DDC7C2-520C-4BC4-9CA0-6E3857028DCD}" sibTransId="{659FA3B1-9E79-47E0-AF4A-F703FAC8B07C}"/>
    <dgm:cxn modelId="{27B9F7E2-68BD-4590-BCB5-025537E10C52}" type="presOf" srcId="{6BBAECFA-4D05-4EF4-AF50-1A30EE798673}" destId="{5F212145-5DE7-4369-9762-FBB96669683D}" srcOrd="0" destOrd="1" presId="urn:microsoft.com/office/officeart/2008/layout/VerticalAccentList"/>
    <dgm:cxn modelId="{69119B97-CA4F-4664-9E35-3B47334C8DB3}" type="presOf" srcId="{9808702E-E5F5-46BB-B749-ACAC7E4ED1D4}" destId="{D85BDEE1-95FD-4DB2-85E7-C7BF5F18520A}" srcOrd="0" destOrd="0" presId="urn:microsoft.com/office/officeart/2008/layout/VerticalAccentList"/>
    <dgm:cxn modelId="{0CA0658C-9E1C-4006-8DB6-9EA45716EF54}" srcId="{EB52F3D4-29C7-41B9-A555-2BB40362EFD9}" destId="{6BBAECFA-4D05-4EF4-AF50-1A30EE798673}" srcOrd="1" destOrd="0" parTransId="{E093A97B-9662-4D5E-B4D5-9007DA59AC12}" sibTransId="{EF6F5FBB-76F9-4B3B-9EE3-B1511423C5CE}"/>
    <dgm:cxn modelId="{D18DB756-30A8-4F4A-A558-830AB08576C9}" type="presOf" srcId="{FBFA4ED8-0206-4517-8074-3429F585702B}" destId="{B1B73D79-8067-4128-AF77-CD19A8F85085}" srcOrd="0" destOrd="0" presId="urn:microsoft.com/office/officeart/2008/layout/VerticalAccentList"/>
    <dgm:cxn modelId="{A7AD2AB8-40B4-4686-87F5-9CFEE9F47054}" type="presOf" srcId="{3B865128-4639-4285-A56A-228C75AE620F}" destId="{BBFF70F1-35A6-4152-84BA-8AD89EDEDEC2}" srcOrd="0" destOrd="0" presId="urn:microsoft.com/office/officeart/2008/layout/VerticalAccentList"/>
    <dgm:cxn modelId="{17A99A78-5838-4424-99FE-75FC682BA0FF}" srcId="{FBFA4ED8-0206-4517-8074-3429F585702B}" destId="{9808702E-E5F5-46BB-B749-ACAC7E4ED1D4}" srcOrd="0" destOrd="0" parTransId="{B0572346-6E0A-4228-A288-AE18A14FB24E}" sibTransId="{E724795F-C0D1-4DFE-A4C2-4B3DAC842010}"/>
    <dgm:cxn modelId="{BF0EFCBF-3F39-4473-8519-550C70D34D31}" type="presOf" srcId="{2DD050BE-4B01-4614-BF55-1409BDE778D1}" destId="{8811F4D3-E6F6-41F1-882B-49D7503F6A82}" srcOrd="0" destOrd="0" presId="urn:microsoft.com/office/officeart/2008/layout/VerticalAccentList"/>
    <dgm:cxn modelId="{65618C70-B14C-488B-9680-056CA312C627}" srcId="{EB52F3D4-29C7-41B9-A555-2BB40362EFD9}" destId="{4385378C-3593-4BA1-BB5B-7AB34DFC8293}" srcOrd="0" destOrd="0" parTransId="{9C44F84E-85CE-432C-9D79-E83E0F80AF3E}" sibTransId="{490A7BEC-37A0-49A3-928C-C3E6E1539E02}"/>
    <dgm:cxn modelId="{96977944-7E64-427F-98C3-26BB1A384EE8}" type="presParOf" srcId="{8811F4D3-E6F6-41F1-882B-49D7503F6A82}" destId="{9053A5A9-267E-429C-94B5-C334F15F6E0C}" srcOrd="0" destOrd="0" presId="urn:microsoft.com/office/officeart/2008/layout/VerticalAccentList"/>
    <dgm:cxn modelId="{A651ADD9-7A93-402A-8E5F-99FFC361FCF8}" type="presParOf" srcId="{9053A5A9-267E-429C-94B5-C334F15F6E0C}" destId="{B1B73D79-8067-4128-AF77-CD19A8F85085}" srcOrd="0" destOrd="0" presId="urn:microsoft.com/office/officeart/2008/layout/VerticalAccentList"/>
    <dgm:cxn modelId="{A9592D35-3BAB-4465-8D55-3A77BF1CDEEA}" type="presParOf" srcId="{8811F4D3-E6F6-41F1-882B-49D7503F6A82}" destId="{02325675-0967-46DD-81E4-4C5B2C9BDF97}" srcOrd="1" destOrd="0" presId="urn:microsoft.com/office/officeart/2008/layout/VerticalAccentList"/>
    <dgm:cxn modelId="{6F4944DE-F2EE-49ED-BCD1-140181316439}" type="presParOf" srcId="{02325675-0967-46DD-81E4-4C5B2C9BDF97}" destId="{EEA2AF72-25DC-4277-ADBA-4B60BE2ECC70}" srcOrd="0" destOrd="0" presId="urn:microsoft.com/office/officeart/2008/layout/VerticalAccentList"/>
    <dgm:cxn modelId="{7BFBC3FD-DDAC-4096-9410-C5CC94A93D54}" type="presParOf" srcId="{02325675-0967-46DD-81E4-4C5B2C9BDF97}" destId="{C69AC6DF-95F7-4182-980B-F27662293EFA}" srcOrd="1" destOrd="0" presId="urn:microsoft.com/office/officeart/2008/layout/VerticalAccentList"/>
    <dgm:cxn modelId="{89E06926-27C9-4EBE-A0CE-6F3420822CCF}" type="presParOf" srcId="{02325675-0967-46DD-81E4-4C5B2C9BDF97}" destId="{5BC57844-9A7E-4DEC-A575-8A9CFD35AF3A}" srcOrd="2" destOrd="0" presId="urn:microsoft.com/office/officeart/2008/layout/VerticalAccentList"/>
    <dgm:cxn modelId="{62792D09-2E7C-4175-A048-36B39390C3D0}" type="presParOf" srcId="{02325675-0967-46DD-81E4-4C5B2C9BDF97}" destId="{1714C536-325B-48F2-8D85-3DBE92B3F743}" srcOrd="3" destOrd="0" presId="urn:microsoft.com/office/officeart/2008/layout/VerticalAccentList"/>
    <dgm:cxn modelId="{B89459D6-AF60-41B6-BC85-1550A0575B02}" type="presParOf" srcId="{02325675-0967-46DD-81E4-4C5B2C9BDF97}" destId="{86E47B14-D6AA-4719-BD29-7A9499F622B7}" srcOrd="4" destOrd="0" presId="urn:microsoft.com/office/officeart/2008/layout/VerticalAccentList"/>
    <dgm:cxn modelId="{53D64263-1821-4206-B49B-91FBA982EBF1}" type="presParOf" srcId="{02325675-0967-46DD-81E4-4C5B2C9BDF97}" destId="{EAD10FA7-EDD2-49E6-8AD3-ECF3E638C3BA}" srcOrd="5" destOrd="0" presId="urn:microsoft.com/office/officeart/2008/layout/VerticalAccentList"/>
    <dgm:cxn modelId="{DFDC7B21-5DAE-43FC-92E0-2199B28E82E9}" type="presParOf" srcId="{02325675-0967-46DD-81E4-4C5B2C9BDF97}" destId="{CD2C2C03-0C64-4795-8226-116D4989D12D}" srcOrd="6" destOrd="0" presId="urn:microsoft.com/office/officeart/2008/layout/VerticalAccentList"/>
    <dgm:cxn modelId="{BC88EF8A-1F59-48E7-BA06-A282A24D0672}" type="presParOf" srcId="{02325675-0967-46DD-81E4-4C5B2C9BDF97}" destId="{D85BDEE1-95FD-4DB2-85E7-C7BF5F18520A}" srcOrd="7" destOrd="0" presId="urn:microsoft.com/office/officeart/2008/layout/VerticalAccentList"/>
    <dgm:cxn modelId="{7565E4E1-A015-446D-AB4E-0C352B31F773}" type="presParOf" srcId="{8811F4D3-E6F6-41F1-882B-49D7503F6A82}" destId="{B2F73B34-D513-4938-A0BA-A00632336272}" srcOrd="2" destOrd="0" presId="urn:microsoft.com/office/officeart/2008/layout/VerticalAccentList"/>
    <dgm:cxn modelId="{873F26ED-F949-4F22-BF0B-F05200E015AC}" type="presParOf" srcId="{8811F4D3-E6F6-41F1-882B-49D7503F6A82}" destId="{3F5C3965-1350-4A42-87EE-560C5A6D92F3}" srcOrd="3" destOrd="0" presId="urn:microsoft.com/office/officeart/2008/layout/VerticalAccentList"/>
    <dgm:cxn modelId="{9354CAA4-7A99-4476-84E1-FC07350A4B80}" type="presParOf" srcId="{3F5C3965-1350-4A42-87EE-560C5A6D92F3}" destId="{BBFF70F1-35A6-4152-84BA-8AD89EDEDEC2}" srcOrd="0" destOrd="0" presId="urn:microsoft.com/office/officeart/2008/layout/VerticalAccentList"/>
    <dgm:cxn modelId="{55DF5316-271B-40DB-8E57-2D708C58041D}" type="presParOf" srcId="{8811F4D3-E6F6-41F1-882B-49D7503F6A82}" destId="{487AD1ED-8065-4718-BEF2-B4E3AC07DCCD}" srcOrd="4" destOrd="0" presId="urn:microsoft.com/office/officeart/2008/layout/VerticalAccentList"/>
    <dgm:cxn modelId="{497B0E56-0410-4E26-90BC-6F2CC89E735C}" type="presParOf" srcId="{487AD1ED-8065-4718-BEF2-B4E3AC07DCCD}" destId="{D8C43DE7-5DEB-4FEF-BF4E-A6D2113A69E9}" srcOrd="0" destOrd="0" presId="urn:microsoft.com/office/officeart/2008/layout/VerticalAccentList"/>
    <dgm:cxn modelId="{13613EE8-371A-4295-A4E6-35F48FE331C9}" type="presParOf" srcId="{487AD1ED-8065-4718-BEF2-B4E3AC07DCCD}" destId="{999B248A-F2ED-47D1-A0DE-4A2077621548}" srcOrd="1" destOrd="0" presId="urn:microsoft.com/office/officeart/2008/layout/VerticalAccentList"/>
    <dgm:cxn modelId="{CC8C2DE2-09A2-4AD3-A161-1E40BD2BB200}" type="presParOf" srcId="{487AD1ED-8065-4718-BEF2-B4E3AC07DCCD}" destId="{CBF0A85C-7D8B-45E3-84ED-4BC664915623}" srcOrd="2" destOrd="0" presId="urn:microsoft.com/office/officeart/2008/layout/VerticalAccentList"/>
    <dgm:cxn modelId="{379DC8E8-E60E-4153-B9D4-FFE0C85F58C5}" type="presParOf" srcId="{487AD1ED-8065-4718-BEF2-B4E3AC07DCCD}" destId="{181AE1E3-1106-4B8C-B41F-8EF2F8ED4C17}" srcOrd="3" destOrd="0" presId="urn:microsoft.com/office/officeart/2008/layout/VerticalAccentList"/>
    <dgm:cxn modelId="{83A8F7BB-F0D6-408A-B618-E38039169CC1}" type="presParOf" srcId="{487AD1ED-8065-4718-BEF2-B4E3AC07DCCD}" destId="{8B959F46-31E1-4A25-8D0A-459348167078}" srcOrd="4" destOrd="0" presId="urn:microsoft.com/office/officeart/2008/layout/VerticalAccentList"/>
    <dgm:cxn modelId="{05691F39-5F5D-4039-8EE2-F4382FB885B3}" type="presParOf" srcId="{487AD1ED-8065-4718-BEF2-B4E3AC07DCCD}" destId="{086756BF-1560-4067-B051-36E232A54378}" srcOrd="5" destOrd="0" presId="urn:microsoft.com/office/officeart/2008/layout/VerticalAccentList"/>
    <dgm:cxn modelId="{5A9AA9C8-9553-4891-BC6C-C44BD49E218A}" type="presParOf" srcId="{487AD1ED-8065-4718-BEF2-B4E3AC07DCCD}" destId="{C7FD9305-0B1A-4AD0-AF72-E627FB0ED803}" srcOrd="6" destOrd="0" presId="urn:microsoft.com/office/officeart/2008/layout/VerticalAccentList"/>
    <dgm:cxn modelId="{242F34D2-20AF-47CC-9766-C40C7D1BE251}" type="presParOf" srcId="{487AD1ED-8065-4718-BEF2-B4E3AC07DCCD}" destId="{29330B2E-3989-4B5A-B149-791C65500ED2}" srcOrd="7" destOrd="0" presId="urn:microsoft.com/office/officeart/2008/layout/VerticalAccentList"/>
    <dgm:cxn modelId="{C45A1D13-5CA7-4C32-8BA6-3B4CCE6150CC}" type="presParOf" srcId="{8811F4D3-E6F6-41F1-882B-49D7503F6A82}" destId="{42367638-E2EA-476B-B581-6949CAE132E4}" srcOrd="5" destOrd="0" presId="urn:microsoft.com/office/officeart/2008/layout/VerticalAccentList"/>
    <dgm:cxn modelId="{0EED45F6-E957-4C62-A381-3E5077FC8CBE}" type="presParOf" srcId="{8811F4D3-E6F6-41F1-882B-49D7503F6A82}" destId="{581130DE-4ED4-4EF1-8783-8335E61B56B7}" srcOrd="6" destOrd="0" presId="urn:microsoft.com/office/officeart/2008/layout/VerticalAccentList"/>
    <dgm:cxn modelId="{54F5819C-DCAB-4D8D-BAFF-53FD2E7E826F}" type="presParOf" srcId="{581130DE-4ED4-4EF1-8783-8335E61B56B7}" destId="{25628204-E5E4-41AA-8BF3-DB0E231A1C4C}" srcOrd="0" destOrd="0" presId="urn:microsoft.com/office/officeart/2008/layout/VerticalAccentList"/>
    <dgm:cxn modelId="{654F40CE-C25E-42DA-8966-2D9E1C45C7BE}" type="presParOf" srcId="{8811F4D3-E6F6-41F1-882B-49D7503F6A82}" destId="{8617EAAA-5763-4CB0-8EA0-9CF53F3E14FD}" srcOrd="7" destOrd="0" presId="urn:microsoft.com/office/officeart/2008/layout/VerticalAccentList"/>
    <dgm:cxn modelId="{8C2B23FF-397D-44CD-97E4-E33262E2D9E3}" type="presParOf" srcId="{8617EAAA-5763-4CB0-8EA0-9CF53F3E14FD}" destId="{94A60016-86FA-482E-B32B-43DBFF8597B1}" srcOrd="0" destOrd="0" presId="urn:microsoft.com/office/officeart/2008/layout/VerticalAccentList"/>
    <dgm:cxn modelId="{F8175268-2AF4-4DDB-B16F-365B522EE997}" type="presParOf" srcId="{8617EAAA-5763-4CB0-8EA0-9CF53F3E14FD}" destId="{D6A8A137-5299-4B14-9839-D83871D89E91}" srcOrd="1" destOrd="0" presId="urn:microsoft.com/office/officeart/2008/layout/VerticalAccentList"/>
    <dgm:cxn modelId="{56B1ACB3-756C-4373-813F-2E568CEECBD5}" type="presParOf" srcId="{8617EAAA-5763-4CB0-8EA0-9CF53F3E14FD}" destId="{ABCEB4B2-3198-443C-88C9-C13DEADB3F53}" srcOrd="2" destOrd="0" presId="urn:microsoft.com/office/officeart/2008/layout/VerticalAccentList"/>
    <dgm:cxn modelId="{40588554-F97E-4EF5-9F11-F50CEB6456F5}" type="presParOf" srcId="{8617EAAA-5763-4CB0-8EA0-9CF53F3E14FD}" destId="{302208B9-1BC0-42C8-B989-903962FA0990}" srcOrd="3" destOrd="0" presId="urn:microsoft.com/office/officeart/2008/layout/VerticalAccentList"/>
    <dgm:cxn modelId="{969C15DE-7BB8-402A-94AE-110C9DEF32A2}" type="presParOf" srcId="{8617EAAA-5763-4CB0-8EA0-9CF53F3E14FD}" destId="{19EDB14D-4EE5-4482-A1DC-7635C1142D52}" srcOrd="4" destOrd="0" presId="urn:microsoft.com/office/officeart/2008/layout/VerticalAccentList"/>
    <dgm:cxn modelId="{4C1761D5-CC4C-4ADF-8FFC-311ADE0343AF}" type="presParOf" srcId="{8617EAAA-5763-4CB0-8EA0-9CF53F3E14FD}" destId="{0E88656A-76EB-4BBD-94D4-9C1AB57D20F1}" srcOrd="5" destOrd="0" presId="urn:microsoft.com/office/officeart/2008/layout/VerticalAccentList"/>
    <dgm:cxn modelId="{06F133A4-1431-4C3F-AA36-CC4845075F69}" type="presParOf" srcId="{8617EAAA-5763-4CB0-8EA0-9CF53F3E14FD}" destId="{FBDD206D-6AC5-4CAA-8EA8-5D0045D46731}" srcOrd="6" destOrd="0" presId="urn:microsoft.com/office/officeart/2008/layout/VerticalAccentList"/>
    <dgm:cxn modelId="{C94F2703-A47C-4171-83BB-C18A53F80639}" type="presParOf" srcId="{8617EAAA-5763-4CB0-8EA0-9CF53F3E14FD}" destId="{5F212145-5DE7-4369-9762-FBB96669683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73D79-8067-4128-AF77-CD19A8F85085}">
      <dsp:nvSpPr>
        <dsp:cNvPr id="0" name=""/>
        <dsp:cNvSpPr/>
      </dsp:nvSpPr>
      <dsp:spPr>
        <a:xfrm flipV="1">
          <a:off x="94631" y="484133"/>
          <a:ext cx="172762" cy="21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 dirty="0"/>
        </a:p>
      </dsp:txBody>
      <dsp:txXfrm rot="10800000">
        <a:off x="94631" y="484133"/>
        <a:ext cx="172762" cy="216062"/>
      </dsp:txXfrm>
    </dsp:sp>
    <dsp:sp modelId="{EEA2AF72-25DC-4277-ADBA-4B60BE2ECC70}">
      <dsp:nvSpPr>
        <dsp:cNvPr id="0" name=""/>
        <dsp:cNvSpPr/>
      </dsp:nvSpPr>
      <dsp:spPr>
        <a:xfrm>
          <a:off x="94631" y="70019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AC6DF-95F7-4182-980B-F27662293EFA}">
      <dsp:nvSpPr>
        <dsp:cNvPr id="0" name=""/>
        <dsp:cNvSpPr/>
      </dsp:nvSpPr>
      <dsp:spPr>
        <a:xfrm>
          <a:off x="865022" y="70019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57844-9A7E-4DEC-A575-8A9CFD35AF3A}">
      <dsp:nvSpPr>
        <dsp:cNvPr id="0" name=""/>
        <dsp:cNvSpPr/>
      </dsp:nvSpPr>
      <dsp:spPr>
        <a:xfrm>
          <a:off x="1636022" y="70019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4C536-325B-48F2-8D85-3DBE92B3F743}">
      <dsp:nvSpPr>
        <dsp:cNvPr id="0" name=""/>
        <dsp:cNvSpPr/>
      </dsp:nvSpPr>
      <dsp:spPr>
        <a:xfrm>
          <a:off x="2406413" y="70019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47B14-D6AA-4719-BD29-7A9499F622B7}">
      <dsp:nvSpPr>
        <dsp:cNvPr id="0" name=""/>
        <dsp:cNvSpPr/>
      </dsp:nvSpPr>
      <dsp:spPr>
        <a:xfrm>
          <a:off x="3177413" y="70019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10FA7-EDD2-49E6-8AD3-ECF3E638C3BA}">
      <dsp:nvSpPr>
        <dsp:cNvPr id="0" name=""/>
        <dsp:cNvSpPr/>
      </dsp:nvSpPr>
      <dsp:spPr>
        <a:xfrm>
          <a:off x="3947804" y="70019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C2C03-0C64-4795-8226-116D4989D12D}">
      <dsp:nvSpPr>
        <dsp:cNvPr id="0" name=""/>
        <dsp:cNvSpPr/>
      </dsp:nvSpPr>
      <dsp:spPr>
        <a:xfrm>
          <a:off x="4718804" y="70019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BDEE1-95FD-4DB2-85E7-C7BF5F18520A}">
      <dsp:nvSpPr>
        <dsp:cNvPr id="0" name=""/>
        <dsp:cNvSpPr/>
      </dsp:nvSpPr>
      <dsp:spPr>
        <a:xfrm>
          <a:off x="94631" y="801697"/>
          <a:ext cx="5552295" cy="812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/>
            <a:t>Distribution mechanism for resettlement 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/>
            <a:t>(10% of refugees by 2018 or 2.1 million)</a:t>
          </a:r>
          <a:endParaRPr lang="en-GB" sz="2100" kern="1200" dirty="0"/>
        </a:p>
      </dsp:txBody>
      <dsp:txXfrm>
        <a:off x="94631" y="801697"/>
        <a:ext cx="5552295" cy="812006"/>
      </dsp:txXfrm>
    </dsp:sp>
    <dsp:sp modelId="{BBFF70F1-35A6-4152-84BA-8AD89EDEDEC2}">
      <dsp:nvSpPr>
        <dsp:cNvPr id="0" name=""/>
        <dsp:cNvSpPr/>
      </dsp:nvSpPr>
      <dsp:spPr>
        <a:xfrm flipH="1" flipV="1">
          <a:off x="94631" y="1807599"/>
          <a:ext cx="109017" cy="106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 dirty="0"/>
        </a:p>
      </dsp:txBody>
      <dsp:txXfrm rot="10800000">
        <a:off x="94631" y="1807599"/>
        <a:ext cx="109017" cy="106367"/>
      </dsp:txXfrm>
    </dsp:sp>
    <dsp:sp modelId="{D8C43DE7-5DEB-4FEF-BF4E-A6D2113A69E9}">
      <dsp:nvSpPr>
        <dsp:cNvPr id="0" name=""/>
        <dsp:cNvSpPr/>
      </dsp:nvSpPr>
      <dsp:spPr>
        <a:xfrm>
          <a:off x="94631" y="191396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B248A-F2ED-47D1-A0DE-4A2077621548}">
      <dsp:nvSpPr>
        <dsp:cNvPr id="0" name=""/>
        <dsp:cNvSpPr/>
      </dsp:nvSpPr>
      <dsp:spPr>
        <a:xfrm>
          <a:off x="865022" y="191396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0A85C-7D8B-45E3-84ED-4BC664915623}">
      <dsp:nvSpPr>
        <dsp:cNvPr id="0" name=""/>
        <dsp:cNvSpPr/>
      </dsp:nvSpPr>
      <dsp:spPr>
        <a:xfrm>
          <a:off x="1636022" y="191396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AE1E3-1106-4B8C-B41F-8EF2F8ED4C17}">
      <dsp:nvSpPr>
        <dsp:cNvPr id="0" name=""/>
        <dsp:cNvSpPr/>
      </dsp:nvSpPr>
      <dsp:spPr>
        <a:xfrm>
          <a:off x="2406413" y="191396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59F46-31E1-4A25-8D0A-459348167078}">
      <dsp:nvSpPr>
        <dsp:cNvPr id="0" name=""/>
        <dsp:cNvSpPr/>
      </dsp:nvSpPr>
      <dsp:spPr>
        <a:xfrm>
          <a:off x="3177413" y="191396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56BF-1560-4067-B051-36E232A54378}">
      <dsp:nvSpPr>
        <dsp:cNvPr id="0" name=""/>
        <dsp:cNvSpPr/>
      </dsp:nvSpPr>
      <dsp:spPr>
        <a:xfrm>
          <a:off x="3947804" y="191396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D9305-0B1A-4AD0-AF72-E627FB0ED803}">
      <dsp:nvSpPr>
        <dsp:cNvPr id="0" name=""/>
        <dsp:cNvSpPr/>
      </dsp:nvSpPr>
      <dsp:spPr>
        <a:xfrm>
          <a:off x="4718804" y="191396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30B2E-3989-4B5A-B149-791C65500ED2}">
      <dsp:nvSpPr>
        <dsp:cNvPr id="0" name=""/>
        <dsp:cNvSpPr/>
      </dsp:nvSpPr>
      <dsp:spPr>
        <a:xfrm>
          <a:off x="94631" y="1879602"/>
          <a:ext cx="5552295" cy="812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/>
            <a:t>Open up more safe and legal routes for refugees</a:t>
          </a:r>
        </a:p>
      </dsp:txBody>
      <dsp:txXfrm>
        <a:off x="94631" y="1879602"/>
        <a:ext cx="5552295" cy="812006"/>
      </dsp:txXfrm>
    </dsp:sp>
    <dsp:sp modelId="{25628204-E5E4-41AA-8BF3-DB0E231A1C4C}">
      <dsp:nvSpPr>
        <dsp:cNvPr id="0" name=""/>
        <dsp:cNvSpPr/>
      </dsp:nvSpPr>
      <dsp:spPr>
        <a:xfrm>
          <a:off x="94631" y="3021370"/>
          <a:ext cx="45711" cy="10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 dirty="0"/>
        </a:p>
      </dsp:txBody>
      <dsp:txXfrm>
        <a:off x="94631" y="3021370"/>
        <a:ext cx="45711" cy="103776"/>
      </dsp:txXfrm>
    </dsp:sp>
    <dsp:sp modelId="{94A60016-86FA-482E-B32B-43DBFF8597B1}">
      <dsp:nvSpPr>
        <dsp:cNvPr id="0" name=""/>
        <dsp:cNvSpPr/>
      </dsp:nvSpPr>
      <dsp:spPr>
        <a:xfrm>
          <a:off x="94631" y="312514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A137-5299-4B14-9839-D83871D89E91}">
      <dsp:nvSpPr>
        <dsp:cNvPr id="0" name=""/>
        <dsp:cNvSpPr/>
      </dsp:nvSpPr>
      <dsp:spPr>
        <a:xfrm>
          <a:off x="865022" y="312514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EB4B2-3198-443C-88C9-C13DEADB3F53}">
      <dsp:nvSpPr>
        <dsp:cNvPr id="0" name=""/>
        <dsp:cNvSpPr/>
      </dsp:nvSpPr>
      <dsp:spPr>
        <a:xfrm>
          <a:off x="1636022" y="312514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208B9-1BC0-42C8-B989-903962FA0990}">
      <dsp:nvSpPr>
        <dsp:cNvPr id="0" name=""/>
        <dsp:cNvSpPr/>
      </dsp:nvSpPr>
      <dsp:spPr>
        <a:xfrm>
          <a:off x="2406413" y="312514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DB14D-4EE5-4482-A1DC-7635C1142D52}">
      <dsp:nvSpPr>
        <dsp:cNvPr id="0" name=""/>
        <dsp:cNvSpPr/>
      </dsp:nvSpPr>
      <dsp:spPr>
        <a:xfrm>
          <a:off x="3177413" y="312514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8656A-76EB-4BBD-94D4-9C1AB57D20F1}">
      <dsp:nvSpPr>
        <dsp:cNvPr id="0" name=""/>
        <dsp:cNvSpPr/>
      </dsp:nvSpPr>
      <dsp:spPr>
        <a:xfrm>
          <a:off x="3947804" y="3125146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D206D-6AC5-4CAA-8EA8-5D0045D46731}">
      <dsp:nvSpPr>
        <dsp:cNvPr id="0" name=""/>
        <dsp:cNvSpPr/>
      </dsp:nvSpPr>
      <dsp:spPr>
        <a:xfrm>
          <a:off x="4776186" y="3112123"/>
          <a:ext cx="1282563" cy="1015007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12145-5DE7-4369-9762-FBB96669683D}">
      <dsp:nvSpPr>
        <dsp:cNvPr id="0" name=""/>
        <dsp:cNvSpPr/>
      </dsp:nvSpPr>
      <dsp:spPr>
        <a:xfrm>
          <a:off x="94631" y="3226647"/>
          <a:ext cx="5552295" cy="812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/>
            <a:t>Guaranteed funding of humanitarian appeals </a:t>
          </a:r>
          <a:endParaRPr lang="en-GB" sz="2100" kern="1200" dirty="0"/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100" kern="1200" dirty="0"/>
        </a:p>
      </dsp:txBody>
      <dsp:txXfrm>
        <a:off x="94631" y="3226647"/>
        <a:ext cx="5552295" cy="812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0556F4A-E79C-45AD-B3A0-E60EB21B7E0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7C37595-8A3B-4331-88BD-4E5FCAE31C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700" b="1" dirty="0" smtClean="0">
                <a:solidFill>
                  <a:schemeClr val="accent1">
                    <a:satMod val="150000"/>
                  </a:schemeClr>
                </a:solidFill>
                <a:latin typeface="+mj-lt"/>
                <a:ea typeface="+mj-ea"/>
                <a:cs typeface="+mj-cs"/>
              </a:rPr>
              <a:t>INTERNATIONAL REFUGEES</a:t>
            </a:r>
            <a:endParaRPr kumimoji="0" lang="en-CA" sz="47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satMod val="1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1295400"/>
            <a:ext cx="8229600" cy="5001419"/>
          </a:xfrm>
          <a:prstGeom prst="rect">
            <a:avLst/>
          </a:prstGeom>
        </p:spPr>
        <p:txBody>
          <a:bodyPr vert="horz" lIns="118872" tIns="0" rIns="4572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CA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SHIRKING TO SHARING RESPONSIBILITY</a:t>
            </a:r>
            <a:endParaRPr kumimoji="0" lang="en-CA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 descr="The Deadly Crossing | The New Republ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153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o are the Kurds? | Kurds News | Al Jazee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Kurd Refugees</a:t>
            </a:r>
            <a:endParaRPr lang="en-US" dirty="0"/>
          </a:p>
        </p:txBody>
      </p:sp>
      <p:sp>
        <p:nvSpPr>
          <p:cNvPr id="13" name="AutoShape 14" descr="Iraqi Kurdistan sees sudden massive influx of Syrian refugees | The Times  of Isra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6" descr="Kurds &amp; the Refugee Crisis | The Kurdish Projec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8" descr="Kurds &amp; the Refugee Crisis | The Kurdish Projec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2" descr="Kurds and the Refugee Crisis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18872" indent="0">
              <a:buNone/>
            </a:pPr>
            <a:r>
              <a:rPr lang="en-US" b="1" i="1" dirty="0" smtClean="0">
                <a:latin typeface="Comic Sans MS" panose="030F0702030302020204" pitchFamily="66" charset="0"/>
              </a:rPr>
              <a:t>	</a:t>
            </a:r>
            <a:r>
              <a:rPr lang="en-US" b="1" i="1" u="sng" dirty="0" smtClean="0">
                <a:latin typeface="Comic Sans MS" panose="030F0702030302020204" pitchFamily="66" charset="0"/>
              </a:rPr>
              <a:t>Can </a:t>
            </a:r>
            <a:r>
              <a:rPr lang="en-US" b="1" i="1" u="sng" dirty="0">
                <a:latin typeface="Comic Sans MS" panose="030F0702030302020204" pitchFamily="66" charset="0"/>
              </a:rPr>
              <a:t>Kurds form their own state</a:t>
            </a:r>
            <a:r>
              <a:rPr lang="en-US" b="1" i="1" u="sng" dirty="0" smtClean="0">
                <a:latin typeface="Comic Sans MS" panose="030F0702030302020204" pitchFamily="66" charset="0"/>
              </a:rPr>
              <a:t>?</a:t>
            </a:r>
          </a:p>
          <a:p>
            <a:pPr marL="118872" indent="0">
              <a:buNone/>
            </a:pPr>
            <a:endParaRPr lang="en-US" b="1" i="1" u="sng" dirty="0">
              <a:latin typeface="Comic Sans MS" panose="030F0702030302020204" pitchFamily="66" charset="0"/>
            </a:endParaRPr>
          </a:p>
        </p:txBody>
      </p:sp>
      <p:sp>
        <p:nvSpPr>
          <p:cNvPr id="19" name="AutoShape 24" descr="https://thekurdishproject.org/wp-content/uploads/2015/11/new-tkp-graphic-new-long10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8229600" cy="39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" t="630" r="81" b="63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Refugees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Tax revenue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Raise productivity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Improve local wages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International trade</a:t>
            </a:r>
          </a:p>
          <a:p>
            <a:pPr>
              <a:buFontTx/>
              <a:buChar char="-"/>
            </a:pPr>
            <a:endParaRPr lang="en-US" dirty="0" smtClean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caused by refugees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Social issues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Resettlement stress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Security problems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Government spending 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36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8000" y="432000"/>
            <a:ext cx="8568000" cy="53391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 Welcome: Campaign Goal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8000" y="1351128"/>
            <a:ext cx="5503200" cy="5003976"/>
          </a:xfrm>
        </p:spPr>
        <p:txBody>
          <a:bodyPr>
            <a:normAutofit/>
          </a:bodyPr>
          <a:lstStyle/>
          <a:p>
            <a:endParaRPr lang="en-GB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b="1" dirty="0" smtClean="0"/>
              <a:t>	        </a:t>
            </a:r>
            <a:r>
              <a:rPr lang="en-GB" sz="3600" b="1" u="sng" dirty="0" smtClean="0"/>
              <a:t>GOAL</a:t>
            </a:r>
          </a:p>
          <a:p>
            <a:pPr marL="0" indent="0">
              <a:buNone/>
            </a:pPr>
            <a:r>
              <a:rPr lang="en-GB" b="1" u="sng" dirty="0" smtClean="0"/>
              <a:t> </a:t>
            </a:r>
            <a:endParaRPr lang="en-GB" b="1" u="sng" dirty="0"/>
          </a:p>
          <a:p>
            <a:pPr marL="0" indent="0">
              <a:buNone/>
            </a:pPr>
            <a:r>
              <a:rPr lang="en-GB" dirty="0" smtClean="0"/>
              <a:t>Refugees </a:t>
            </a:r>
            <a:r>
              <a:rPr lang="en-GB" dirty="0"/>
              <a:t>are protected and </a:t>
            </a:r>
            <a:r>
              <a:rPr lang="en-GB" dirty="0" smtClean="0"/>
              <a:t>enjoy </a:t>
            </a:r>
            <a:r>
              <a:rPr lang="en-GB" dirty="0"/>
              <a:t>their human rights through strengthened global responsibility-sharing and international cooperation. 	</a:t>
            </a:r>
            <a:endParaRPr lang="en-GB" dirty="0" smtClean="0"/>
          </a:p>
          <a:p>
            <a:endParaRPr lang="en-GB" sz="1800" dirty="0"/>
          </a:p>
        </p:txBody>
      </p:sp>
      <p:pic>
        <p:nvPicPr>
          <p:cNvPr id="8" name="Picture 3" descr="G:\DOCS\AI Campaigns\Global I Welcome\I welcome Logo horizontal EN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19808"/>
            <a:ext cx="7848600" cy="730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What</a:t>
            </a:r>
            <a:r>
              <a:rPr lang="en-GB" dirty="0"/>
              <a:t> </a:t>
            </a:r>
            <a:r>
              <a:rPr lang="en-GB" b="0" dirty="0" smtClean="0"/>
              <a:t>is </a:t>
            </a:r>
            <a:r>
              <a:rPr lang="en-GB" b="0" dirty="0"/>
              <a:t>responsibility-sharing</a:t>
            </a:r>
            <a:r>
              <a:rPr lang="en-GB" b="0" dirty="0" smtClean="0"/>
              <a:t>?</a:t>
            </a:r>
            <a:br>
              <a:rPr lang="en-GB" b="0" dirty="0" smtClean="0"/>
            </a:br>
            <a:r>
              <a:rPr lang="en-GB" b="0" dirty="0" smtClean="0"/>
              <a:t>Protect the Rights of Refugees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55389271"/>
              </p:ext>
            </p:extLst>
          </p:nvPr>
        </p:nvGraphicFramePr>
        <p:xfrm>
          <a:off x="1524000" y="1320800"/>
          <a:ext cx="6096000" cy="4624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CA" dirty="0" smtClean="0"/>
              <a:t>2. Safe and legal routes</a:t>
            </a:r>
            <a:endParaRPr lang="en-CA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" y="1676400"/>
            <a:ext cx="9036496" cy="23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4149080"/>
            <a:ext cx="7344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b="1" dirty="0"/>
              <a:t>Provide refugees with visas to travel safely and apply for asylum when they </a:t>
            </a:r>
            <a:r>
              <a:rPr lang="en-CA" sz="2000" b="1" dirty="0" smtClean="0"/>
              <a:t>arrive.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b="1" dirty="0" smtClean="0"/>
              <a:t>Enhance </a:t>
            </a:r>
            <a:r>
              <a:rPr lang="en-CA" sz="2000" b="1" dirty="0"/>
              <a:t>family </a:t>
            </a:r>
            <a:r>
              <a:rPr lang="en-CA" sz="2000" b="1" dirty="0" smtClean="0"/>
              <a:t>reunification; enables </a:t>
            </a:r>
            <a:r>
              <a:rPr lang="en-CA" sz="2000" b="1" dirty="0"/>
              <a:t>people to reunite with relatives who are already in a country. </a:t>
            </a:r>
            <a:endParaRPr lang="en-CA" sz="2000" b="1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 smtClean="0"/>
              <a:t>Develop and improve asylum </a:t>
            </a:r>
            <a:r>
              <a:rPr lang="en-GB" sz="2000" b="1" dirty="0"/>
              <a:t>systems </a:t>
            </a:r>
            <a:r>
              <a:rPr lang="en-GB" sz="2000" b="1" dirty="0" smtClean="0"/>
              <a:t>to </a:t>
            </a:r>
            <a:r>
              <a:rPr lang="en-GB" sz="2000" b="1" dirty="0"/>
              <a:t>guarantee access to fair and efficient asylum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Mexico and </a:t>
            </a:r>
            <a:r>
              <a:rPr lang="en-CA" dirty="0" smtClean="0"/>
              <a:t>USA: Refugees not recognized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257800"/>
          </a:xfrm>
        </p:spPr>
        <p:txBody>
          <a:bodyPr>
            <a:noAutofit/>
          </a:bodyPr>
          <a:lstStyle/>
          <a:p>
            <a:r>
              <a:rPr lang="en-CA" sz="2400" dirty="0" smtClean="0"/>
              <a:t>Neither Mexico or US properly screen for possible </a:t>
            </a:r>
            <a:r>
              <a:rPr lang="en-CA" sz="2400" dirty="0"/>
              <a:t>asylum claims </a:t>
            </a:r>
            <a:endParaRPr lang="en-CA" sz="2400" dirty="0" smtClean="0"/>
          </a:p>
          <a:p>
            <a:endParaRPr lang="en-CA" sz="2400" dirty="0" smtClean="0"/>
          </a:p>
          <a:p>
            <a:r>
              <a:rPr lang="en-CA" sz="2400" dirty="0" smtClean="0"/>
              <a:t>Both countries deport </a:t>
            </a:r>
            <a:r>
              <a:rPr lang="en-CA" sz="2400" dirty="0"/>
              <a:t>Central Americans without properly informing them of their rights to seek international </a:t>
            </a:r>
            <a:r>
              <a:rPr lang="en-CA" sz="2400" dirty="0" smtClean="0"/>
              <a:t>protection (asylum).  </a:t>
            </a:r>
          </a:p>
          <a:p>
            <a:endParaRPr lang="en-CA" sz="2400" dirty="0" smtClean="0"/>
          </a:p>
          <a:p>
            <a:r>
              <a:rPr lang="en-CA" sz="2400" dirty="0" smtClean="0"/>
              <a:t>In </a:t>
            </a:r>
            <a:r>
              <a:rPr lang="en-CA" sz="2400" dirty="0"/>
              <a:t>2015, the US granted only approximately 4% all asylum applications lodged by people from Guatemala, Honduras and El Salvador in immigration </a:t>
            </a:r>
            <a:r>
              <a:rPr lang="en-CA" sz="2400" dirty="0" smtClean="0"/>
              <a:t>courts.</a:t>
            </a:r>
          </a:p>
          <a:p>
            <a:endParaRPr lang="en-CA" sz="2400" dirty="0" smtClean="0"/>
          </a:p>
          <a:p>
            <a:r>
              <a:rPr lang="en-CA" sz="2400" dirty="0" smtClean="0"/>
              <a:t>Fewer </a:t>
            </a:r>
            <a:r>
              <a:rPr lang="en-CA" sz="2400" dirty="0"/>
              <a:t>than 1% of Central Americans formally seek asylum in </a:t>
            </a:r>
            <a:r>
              <a:rPr lang="en-CA" sz="2400" dirty="0" smtClean="0"/>
              <a:t>Mexico </a:t>
            </a:r>
            <a:r>
              <a:rPr lang="en-CA" sz="2400" dirty="0"/>
              <a:t>and the Commission on Refugees granted refugee status to approximately 27% of claimants in 2015; in the first four months of 2016 this rate rose to 37%.</a:t>
            </a:r>
          </a:p>
          <a:p>
            <a:endParaRPr lang="en-CA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1216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Narrow" panose="020B0606020202030204" pitchFamily="34" charset="0"/>
              </a:rPr>
              <a:t>A Refugee is a Person who….</a:t>
            </a:r>
            <a:br>
              <a:rPr lang="en-US" dirty="0" smtClean="0">
                <a:latin typeface="Arial Narrow" panose="020B0606020202030204" pitchFamily="34" charset="0"/>
              </a:rPr>
            </a:br>
            <a:r>
              <a:rPr lang="en-US" sz="2000" dirty="0" smtClean="0">
                <a:latin typeface="Arial Narrow" panose="020B0606020202030204" pitchFamily="34" charset="0"/>
              </a:rPr>
              <a:t>Is out side their country</a:t>
            </a:r>
            <a:br>
              <a:rPr lang="en-US" sz="2000" dirty="0" smtClean="0">
                <a:latin typeface="Arial Narrow" panose="020B0606020202030204" pitchFamily="34" charset="0"/>
              </a:rPr>
            </a:br>
            <a:r>
              <a:rPr lang="en-US" sz="2000" dirty="0" smtClean="0">
                <a:latin typeface="Arial Narrow" panose="020B0606020202030204" pitchFamily="34" charset="0"/>
              </a:rPr>
              <a:t>Has a well founded fear of persecution for reasons of ……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0404" y="1905000"/>
            <a:ext cx="7643191" cy="3294052"/>
            <a:chOff x="755576" y="1880857"/>
            <a:chExt cx="7643191" cy="3294052"/>
          </a:xfrm>
        </p:grpSpPr>
        <p:sp>
          <p:nvSpPr>
            <p:cNvPr id="3" name="Freeform 2"/>
            <p:cNvSpPr/>
            <p:nvPr/>
          </p:nvSpPr>
          <p:spPr>
            <a:xfrm>
              <a:off x="1996066" y="3937334"/>
              <a:ext cx="1441506" cy="1237575"/>
            </a:xfrm>
            <a:custGeom>
              <a:avLst/>
              <a:gdLst>
                <a:gd name="connsiteX0" fmla="*/ 0 w 1441506"/>
                <a:gd name="connsiteY0" fmla="*/ 618788 h 1237575"/>
                <a:gd name="connsiteX1" fmla="*/ 309394 w 1441506"/>
                <a:gd name="connsiteY1" fmla="*/ 0 h 1237575"/>
                <a:gd name="connsiteX2" fmla="*/ 1132112 w 1441506"/>
                <a:gd name="connsiteY2" fmla="*/ 0 h 1237575"/>
                <a:gd name="connsiteX3" fmla="*/ 1441506 w 1441506"/>
                <a:gd name="connsiteY3" fmla="*/ 618788 h 1237575"/>
                <a:gd name="connsiteX4" fmla="*/ 1132112 w 1441506"/>
                <a:gd name="connsiteY4" fmla="*/ 1237575 h 1237575"/>
                <a:gd name="connsiteX5" fmla="*/ 309394 w 1441506"/>
                <a:gd name="connsiteY5" fmla="*/ 1237575 h 1237575"/>
                <a:gd name="connsiteX6" fmla="*/ 0 w 1441506"/>
                <a:gd name="connsiteY6" fmla="*/ 618788 h 123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506" h="1237575">
                  <a:moveTo>
                    <a:pt x="0" y="618788"/>
                  </a:moveTo>
                  <a:lnTo>
                    <a:pt x="309394" y="0"/>
                  </a:lnTo>
                  <a:lnTo>
                    <a:pt x="1132112" y="0"/>
                  </a:lnTo>
                  <a:lnTo>
                    <a:pt x="1441506" y="618788"/>
                  </a:lnTo>
                  <a:lnTo>
                    <a:pt x="1132112" y="1237575"/>
                  </a:lnTo>
                  <a:lnTo>
                    <a:pt x="309394" y="1237575"/>
                  </a:lnTo>
                  <a:lnTo>
                    <a:pt x="0" y="618788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257" tIns="217072" rIns="223257" bIns="21707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 panose="020B0606020202030204" pitchFamily="34" charset="0"/>
                </a:rPr>
                <a:t>Religion</a:t>
              </a:r>
              <a:endParaRPr lang="en-US" sz="2000" kern="1200" dirty="0">
                <a:latin typeface="Arial Narrow" panose="020B0606020202030204" pitchFamily="34" charset="0"/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2030460" y="4490735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Hexagon 7"/>
            <p:cNvSpPr/>
            <p:nvPr/>
          </p:nvSpPr>
          <p:spPr>
            <a:xfrm>
              <a:off x="755576" y="3253159"/>
              <a:ext cx="1441506" cy="123757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000" r="-14000"/>
              </a:stretch>
            </a:blipFill>
          </p:spPr>
          <p:style>
            <a:lnRef idx="2">
              <a:schemeClr val="accent2">
                <a:shade val="5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Hexagon 8"/>
            <p:cNvSpPr/>
            <p:nvPr/>
          </p:nvSpPr>
          <p:spPr>
            <a:xfrm>
              <a:off x="1743076" y="4326362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3236556" y="3249207"/>
              <a:ext cx="1441506" cy="1237575"/>
            </a:xfrm>
            <a:custGeom>
              <a:avLst/>
              <a:gdLst>
                <a:gd name="connsiteX0" fmla="*/ 0 w 1441506"/>
                <a:gd name="connsiteY0" fmla="*/ 618788 h 1237575"/>
                <a:gd name="connsiteX1" fmla="*/ 309394 w 1441506"/>
                <a:gd name="connsiteY1" fmla="*/ 0 h 1237575"/>
                <a:gd name="connsiteX2" fmla="*/ 1132112 w 1441506"/>
                <a:gd name="connsiteY2" fmla="*/ 0 h 1237575"/>
                <a:gd name="connsiteX3" fmla="*/ 1441506 w 1441506"/>
                <a:gd name="connsiteY3" fmla="*/ 618788 h 1237575"/>
                <a:gd name="connsiteX4" fmla="*/ 1132112 w 1441506"/>
                <a:gd name="connsiteY4" fmla="*/ 1237575 h 1237575"/>
                <a:gd name="connsiteX5" fmla="*/ 309394 w 1441506"/>
                <a:gd name="connsiteY5" fmla="*/ 1237575 h 1237575"/>
                <a:gd name="connsiteX6" fmla="*/ 0 w 1441506"/>
                <a:gd name="connsiteY6" fmla="*/ 618788 h 123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506" h="1237575">
                  <a:moveTo>
                    <a:pt x="0" y="618788"/>
                  </a:moveTo>
                  <a:lnTo>
                    <a:pt x="309394" y="0"/>
                  </a:lnTo>
                  <a:lnTo>
                    <a:pt x="1132112" y="0"/>
                  </a:lnTo>
                  <a:lnTo>
                    <a:pt x="1441506" y="618788"/>
                  </a:lnTo>
                  <a:lnTo>
                    <a:pt x="1132112" y="1237575"/>
                  </a:lnTo>
                  <a:lnTo>
                    <a:pt x="309394" y="1237575"/>
                  </a:lnTo>
                  <a:lnTo>
                    <a:pt x="0" y="618788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  <a:hueOff val="86655"/>
                <a:satOff val="1754"/>
                <a:lumOff val="17253"/>
                <a:alphaOff val="0"/>
              </a:schemeClr>
            </a:lnRef>
            <a:fillRef idx="1">
              <a:schemeClr val="accent2">
                <a:shade val="50000"/>
                <a:hueOff val="86655"/>
                <a:satOff val="1754"/>
                <a:lumOff val="17253"/>
                <a:alphaOff val="0"/>
              </a:schemeClr>
            </a:fillRef>
            <a:effectRef idx="0">
              <a:schemeClr val="accent2">
                <a:shade val="50000"/>
                <a:hueOff val="86655"/>
                <a:satOff val="1754"/>
                <a:lumOff val="172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257" tIns="217072" rIns="223257" bIns="21707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latin typeface="Arial Narrow" panose="020B0606020202030204" pitchFamily="34" charset="0"/>
                </a:rPr>
                <a:t>WAR</a:t>
              </a:r>
              <a:endParaRPr lang="en-US" sz="2000" kern="1200" dirty="0">
                <a:latin typeface="Arial Narrow" panose="020B0606020202030204" pitchFamily="34" charset="0"/>
              </a:endParaRPr>
            </a:p>
          </p:txBody>
        </p:sp>
        <p:sp>
          <p:nvSpPr>
            <p:cNvPr id="11" name="Hexagon 10"/>
            <p:cNvSpPr/>
            <p:nvPr/>
          </p:nvSpPr>
          <p:spPr>
            <a:xfrm>
              <a:off x="4267200" y="4419600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Hexagon 11"/>
            <p:cNvSpPr/>
            <p:nvPr/>
          </p:nvSpPr>
          <p:spPr>
            <a:xfrm>
              <a:off x="4476281" y="3934699"/>
              <a:ext cx="1441506" cy="123757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000" r="-14000"/>
              </a:stretch>
            </a:blipFill>
          </p:spPr>
          <p:style>
            <a:lnRef idx="2">
              <a:schemeClr val="accent2">
                <a:shade val="50000"/>
                <a:hueOff val="78093"/>
                <a:satOff val="2187"/>
                <a:lumOff val="15765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Hexagon 12"/>
            <p:cNvSpPr/>
            <p:nvPr/>
          </p:nvSpPr>
          <p:spPr>
            <a:xfrm>
              <a:off x="4511440" y="4485465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1996066" y="2568985"/>
              <a:ext cx="1441506" cy="1237575"/>
            </a:xfrm>
            <a:custGeom>
              <a:avLst/>
              <a:gdLst>
                <a:gd name="connsiteX0" fmla="*/ 0 w 1441506"/>
                <a:gd name="connsiteY0" fmla="*/ 618788 h 1237575"/>
                <a:gd name="connsiteX1" fmla="*/ 309394 w 1441506"/>
                <a:gd name="connsiteY1" fmla="*/ 0 h 1237575"/>
                <a:gd name="connsiteX2" fmla="*/ 1132112 w 1441506"/>
                <a:gd name="connsiteY2" fmla="*/ 0 h 1237575"/>
                <a:gd name="connsiteX3" fmla="*/ 1441506 w 1441506"/>
                <a:gd name="connsiteY3" fmla="*/ 618788 h 1237575"/>
                <a:gd name="connsiteX4" fmla="*/ 1132112 w 1441506"/>
                <a:gd name="connsiteY4" fmla="*/ 1237575 h 1237575"/>
                <a:gd name="connsiteX5" fmla="*/ 309394 w 1441506"/>
                <a:gd name="connsiteY5" fmla="*/ 1237575 h 1237575"/>
                <a:gd name="connsiteX6" fmla="*/ 0 w 1441506"/>
                <a:gd name="connsiteY6" fmla="*/ 618788 h 123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506" h="1237575">
                  <a:moveTo>
                    <a:pt x="0" y="618788"/>
                  </a:moveTo>
                  <a:lnTo>
                    <a:pt x="309394" y="0"/>
                  </a:lnTo>
                  <a:lnTo>
                    <a:pt x="1132112" y="0"/>
                  </a:lnTo>
                  <a:lnTo>
                    <a:pt x="1441506" y="618788"/>
                  </a:lnTo>
                  <a:lnTo>
                    <a:pt x="1132112" y="1237575"/>
                  </a:lnTo>
                  <a:lnTo>
                    <a:pt x="309394" y="1237575"/>
                  </a:lnTo>
                  <a:lnTo>
                    <a:pt x="0" y="618788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  <a:hueOff val="173311"/>
                <a:satOff val="3509"/>
                <a:lumOff val="34506"/>
                <a:alphaOff val="0"/>
              </a:schemeClr>
            </a:lnRef>
            <a:fillRef idx="1">
              <a:schemeClr val="accent2">
                <a:shade val="50000"/>
                <a:hueOff val="173311"/>
                <a:satOff val="3509"/>
                <a:lumOff val="34506"/>
                <a:alphaOff val="0"/>
              </a:schemeClr>
            </a:fillRef>
            <a:effectRef idx="0">
              <a:schemeClr val="accent2">
                <a:shade val="50000"/>
                <a:hueOff val="173311"/>
                <a:satOff val="3509"/>
                <a:lumOff val="3450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257" tIns="217072" rIns="223257" bIns="21707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 panose="020B0606020202030204" pitchFamily="34" charset="0"/>
                </a:rPr>
                <a:t>Race</a:t>
              </a:r>
              <a:endParaRPr lang="en-US" sz="2000" kern="1200" dirty="0">
                <a:latin typeface="Arial Narrow" panose="020B0606020202030204" pitchFamily="34" charset="0"/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2983566" y="2592372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Hexagon 15"/>
            <p:cNvSpPr/>
            <p:nvPr/>
          </p:nvSpPr>
          <p:spPr>
            <a:xfrm>
              <a:off x="3236556" y="1880857"/>
              <a:ext cx="1441506" cy="123757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5000" r="-15000"/>
              </a:stretch>
            </a:blipFill>
          </p:spPr>
          <p:style>
            <a:lnRef idx="2">
              <a:schemeClr val="accent2">
                <a:shade val="50000"/>
                <a:hueOff val="156187"/>
                <a:satOff val="4374"/>
                <a:lumOff val="3153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Hexagon 16"/>
            <p:cNvSpPr/>
            <p:nvPr/>
          </p:nvSpPr>
          <p:spPr>
            <a:xfrm>
              <a:off x="3277065" y="2429317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4476281" y="2566349"/>
              <a:ext cx="1441506" cy="1237575"/>
            </a:xfrm>
            <a:custGeom>
              <a:avLst/>
              <a:gdLst>
                <a:gd name="connsiteX0" fmla="*/ 0 w 1441506"/>
                <a:gd name="connsiteY0" fmla="*/ 618788 h 1237575"/>
                <a:gd name="connsiteX1" fmla="*/ 309394 w 1441506"/>
                <a:gd name="connsiteY1" fmla="*/ 0 h 1237575"/>
                <a:gd name="connsiteX2" fmla="*/ 1132112 w 1441506"/>
                <a:gd name="connsiteY2" fmla="*/ 0 h 1237575"/>
                <a:gd name="connsiteX3" fmla="*/ 1441506 w 1441506"/>
                <a:gd name="connsiteY3" fmla="*/ 618788 h 1237575"/>
                <a:gd name="connsiteX4" fmla="*/ 1132112 w 1441506"/>
                <a:gd name="connsiteY4" fmla="*/ 1237575 h 1237575"/>
                <a:gd name="connsiteX5" fmla="*/ 309394 w 1441506"/>
                <a:gd name="connsiteY5" fmla="*/ 1237575 h 1237575"/>
                <a:gd name="connsiteX6" fmla="*/ 0 w 1441506"/>
                <a:gd name="connsiteY6" fmla="*/ 618788 h 123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506" h="1237575">
                  <a:moveTo>
                    <a:pt x="0" y="618788"/>
                  </a:moveTo>
                  <a:lnTo>
                    <a:pt x="309394" y="0"/>
                  </a:lnTo>
                  <a:lnTo>
                    <a:pt x="1132112" y="0"/>
                  </a:lnTo>
                  <a:lnTo>
                    <a:pt x="1441506" y="618788"/>
                  </a:lnTo>
                  <a:lnTo>
                    <a:pt x="1132112" y="1237575"/>
                  </a:lnTo>
                  <a:lnTo>
                    <a:pt x="309394" y="1237575"/>
                  </a:lnTo>
                  <a:lnTo>
                    <a:pt x="0" y="618788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  <a:hueOff val="173311"/>
                <a:satOff val="3509"/>
                <a:lumOff val="34506"/>
                <a:alphaOff val="0"/>
              </a:schemeClr>
            </a:lnRef>
            <a:fillRef idx="1">
              <a:schemeClr val="accent2">
                <a:shade val="50000"/>
                <a:hueOff val="173311"/>
                <a:satOff val="3509"/>
                <a:lumOff val="34506"/>
                <a:alphaOff val="0"/>
              </a:schemeClr>
            </a:fillRef>
            <a:effectRef idx="0">
              <a:schemeClr val="accent2">
                <a:shade val="50000"/>
                <a:hueOff val="173311"/>
                <a:satOff val="3509"/>
                <a:lumOff val="3450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257" tIns="217072" rIns="223257" bIns="21707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smtClean="0">
                  <a:latin typeface="Arial Narrow" panose="020B0606020202030204" pitchFamily="34" charset="0"/>
                </a:rPr>
                <a:t>Natural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 panose="020B0606020202030204" pitchFamily="34" charset="0"/>
                </a:rPr>
                <a:t>Disaster</a:t>
              </a:r>
            </a:p>
          </p:txBody>
        </p:sp>
        <p:sp>
          <p:nvSpPr>
            <p:cNvPr id="19" name="Hexagon 18"/>
            <p:cNvSpPr/>
            <p:nvPr/>
          </p:nvSpPr>
          <p:spPr>
            <a:xfrm>
              <a:off x="5723650" y="3114809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Hexagon 19"/>
            <p:cNvSpPr/>
            <p:nvPr/>
          </p:nvSpPr>
          <p:spPr>
            <a:xfrm>
              <a:off x="5716771" y="3262053"/>
              <a:ext cx="1441506" cy="123757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000" r="-11000"/>
              </a:stretch>
            </a:blipFill>
          </p:spPr>
          <p:style>
            <a:lnRef idx="2">
              <a:schemeClr val="accent2">
                <a:shade val="50000"/>
                <a:hueOff val="156187"/>
                <a:satOff val="4374"/>
                <a:lumOff val="3153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Hexagon 20"/>
            <p:cNvSpPr/>
            <p:nvPr/>
          </p:nvSpPr>
          <p:spPr>
            <a:xfrm>
              <a:off x="5998041" y="3284453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5716771" y="1894033"/>
              <a:ext cx="1441506" cy="1237575"/>
            </a:xfrm>
            <a:custGeom>
              <a:avLst/>
              <a:gdLst>
                <a:gd name="connsiteX0" fmla="*/ 0 w 1441506"/>
                <a:gd name="connsiteY0" fmla="*/ 618788 h 1237575"/>
                <a:gd name="connsiteX1" fmla="*/ 309394 w 1441506"/>
                <a:gd name="connsiteY1" fmla="*/ 0 h 1237575"/>
                <a:gd name="connsiteX2" fmla="*/ 1132112 w 1441506"/>
                <a:gd name="connsiteY2" fmla="*/ 0 h 1237575"/>
                <a:gd name="connsiteX3" fmla="*/ 1441506 w 1441506"/>
                <a:gd name="connsiteY3" fmla="*/ 618788 h 1237575"/>
                <a:gd name="connsiteX4" fmla="*/ 1132112 w 1441506"/>
                <a:gd name="connsiteY4" fmla="*/ 1237575 h 1237575"/>
                <a:gd name="connsiteX5" fmla="*/ 309394 w 1441506"/>
                <a:gd name="connsiteY5" fmla="*/ 1237575 h 1237575"/>
                <a:gd name="connsiteX6" fmla="*/ 0 w 1441506"/>
                <a:gd name="connsiteY6" fmla="*/ 618788 h 123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506" h="1237575">
                  <a:moveTo>
                    <a:pt x="0" y="618788"/>
                  </a:moveTo>
                  <a:lnTo>
                    <a:pt x="309394" y="0"/>
                  </a:lnTo>
                  <a:lnTo>
                    <a:pt x="1132112" y="0"/>
                  </a:lnTo>
                  <a:lnTo>
                    <a:pt x="1441506" y="618788"/>
                  </a:lnTo>
                  <a:lnTo>
                    <a:pt x="1132112" y="1237575"/>
                  </a:lnTo>
                  <a:lnTo>
                    <a:pt x="309394" y="1237575"/>
                  </a:lnTo>
                  <a:lnTo>
                    <a:pt x="0" y="618788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  <a:hueOff val="86655"/>
                <a:satOff val="1754"/>
                <a:lumOff val="17253"/>
                <a:alphaOff val="0"/>
              </a:schemeClr>
            </a:lnRef>
            <a:fillRef idx="1">
              <a:schemeClr val="accent2">
                <a:shade val="50000"/>
                <a:hueOff val="86655"/>
                <a:satOff val="1754"/>
                <a:lumOff val="17253"/>
                <a:alphaOff val="0"/>
              </a:schemeClr>
            </a:fillRef>
            <a:effectRef idx="0">
              <a:schemeClr val="accent2">
                <a:shade val="50000"/>
                <a:hueOff val="86655"/>
                <a:satOff val="1754"/>
                <a:lumOff val="172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3257" tIns="217072" rIns="223257" bIns="21707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 panose="020B0606020202030204" pitchFamily="34" charset="0"/>
                </a:rPr>
                <a:t>Political opinion</a:t>
              </a:r>
            </a:p>
          </p:txBody>
        </p:sp>
        <p:sp>
          <p:nvSpPr>
            <p:cNvPr id="23" name="Hexagon 22"/>
            <p:cNvSpPr/>
            <p:nvPr/>
          </p:nvSpPr>
          <p:spPr>
            <a:xfrm>
              <a:off x="6964140" y="2448752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Hexagon 23"/>
            <p:cNvSpPr/>
            <p:nvPr/>
          </p:nvSpPr>
          <p:spPr>
            <a:xfrm>
              <a:off x="6957261" y="2584467"/>
              <a:ext cx="1441506" cy="123757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1000" r="-31000"/>
              </a:stretch>
            </a:blipFill>
          </p:spPr>
          <p:style>
            <a:lnRef idx="2">
              <a:schemeClr val="accent2">
                <a:shade val="50000"/>
                <a:hueOff val="78093"/>
                <a:satOff val="2187"/>
                <a:lumOff val="15765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Hexagon 24"/>
            <p:cNvSpPr/>
            <p:nvPr/>
          </p:nvSpPr>
          <p:spPr>
            <a:xfrm>
              <a:off x="7244646" y="2612137"/>
              <a:ext cx="168150" cy="144938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6" name="TextBox 5"/>
          <p:cNvSpPr txBox="1"/>
          <p:nvPr/>
        </p:nvSpPr>
        <p:spPr>
          <a:xfrm>
            <a:off x="1576273" y="5862684"/>
            <a:ext cx="6780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/>
              <a:t>Is unable or unwilling to return  home</a:t>
            </a:r>
            <a:endParaRPr lang="en-CA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What </a:t>
            </a:r>
            <a:r>
              <a:rPr lang="en-CA" dirty="0" smtClean="0"/>
              <a:t>Can </a:t>
            </a:r>
            <a:r>
              <a:rPr lang="en-CA" dirty="0"/>
              <a:t>You DO?</a:t>
            </a:r>
            <a:br>
              <a:rPr lang="en-CA" dirty="0"/>
            </a:br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3" y="1847715"/>
            <a:ext cx="8936657" cy="386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 smtClean="0"/>
              <a:t>Refugee, Migrant, Displaced Person, Asylum Seeker? 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800600"/>
          </a:xfrm>
        </p:spPr>
        <p:txBody>
          <a:bodyPr>
            <a:normAutofit fontScale="77500" lnSpcReduction="20000"/>
          </a:bodyPr>
          <a:lstStyle/>
          <a:p>
            <a:r>
              <a:rPr lang="en-CA" b="1" dirty="0" smtClean="0"/>
              <a:t>Refugee</a:t>
            </a:r>
          </a:p>
          <a:p>
            <a:pPr lvl="1"/>
            <a:r>
              <a:rPr lang="en-CA" dirty="0" smtClean="0"/>
              <a:t>Forced to flee a country due to persecution</a:t>
            </a:r>
          </a:p>
          <a:p>
            <a:endParaRPr lang="en-CA" dirty="0" smtClean="0"/>
          </a:p>
          <a:p>
            <a:r>
              <a:rPr lang="en-CA" b="1" dirty="0"/>
              <a:t>Internally </a:t>
            </a:r>
            <a:r>
              <a:rPr lang="en-CA" b="1" dirty="0" smtClean="0"/>
              <a:t>displaced</a:t>
            </a:r>
          </a:p>
          <a:p>
            <a:pPr lvl="1"/>
            <a:r>
              <a:rPr lang="en-CA" dirty="0" smtClean="0"/>
              <a:t>Forced to flee but does </a:t>
            </a:r>
            <a:r>
              <a:rPr lang="en-CA" dirty="0"/>
              <a:t>not cross a </a:t>
            </a:r>
            <a:r>
              <a:rPr lang="en-CA" dirty="0" smtClean="0"/>
              <a:t>border to leave their country</a:t>
            </a:r>
            <a:endParaRPr lang="en-CA" dirty="0"/>
          </a:p>
          <a:p>
            <a:endParaRPr lang="en-CA" dirty="0" smtClean="0"/>
          </a:p>
          <a:p>
            <a:r>
              <a:rPr lang="en-CA" b="1" dirty="0" smtClean="0"/>
              <a:t>Asylum seeker 	</a:t>
            </a:r>
          </a:p>
          <a:p>
            <a:pPr lvl="1"/>
            <a:r>
              <a:rPr lang="en-CA" dirty="0" smtClean="0"/>
              <a:t>A refugee who is seeking protection, but no country has ‘determined’ whether or not the person meets the definition of a refugee</a:t>
            </a:r>
            <a:endParaRPr lang="en-CA" dirty="0"/>
          </a:p>
          <a:p>
            <a:endParaRPr lang="en-CA" dirty="0" smtClean="0"/>
          </a:p>
          <a:p>
            <a:pPr>
              <a:lnSpc>
                <a:spcPct val="80000"/>
              </a:lnSpc>
            </a:pPr>
            <a:r>
              <a:rPr lang="en-CA" b="1" dirty="0" smtClean="0"/>
              <a:t>Migrant   </a:t>
            </a:r>
          </a:p>
          <a:p>
            <a:pPr lvl="1">
              <a:lnSpc>
                <a:spcPct val="80000"/>
              </a:lnSpc>
            </a:pPr>
            <a:r>
              <a:rPr lang="en-AU" altLang="en-US" dirty="0" smtClean="0"/>
              <a:t>A </a:t>
            </a:r>
            <a:r>
              <a:rPr lang="en-AU" altLang="en-US" dirty="0"/>
              <a:t>person who </a:t>
            </a:r>
            <a:r>
              <a:rPr lang="en-AU" altLang="en-US" dirty="0" smtClean="0"/>
              <a:t>moves, usually voluntarily, to </a:t>
            </a:r>
            <a:r>
              <a:rPr lang="en-AU" altLang="en-US" dirty="0"/>
              <a:t>live </a:t>
            </a:r>
            <a:r>
              <a:rPr lang="en-AU" altLang="en-US" dirty="0" smtClean="0"/>
              <a:t>or </a:t>
            </a:r>
            <a:r>
              <a:rPr lang="en-AU" altLang="en-US" dirty="0"/>
              <a:t>work, either temporarily or permanently.</a:t>
            </a:r>
            <a:r>
              <a:rPr lang="en-GB" altLang="en-US" dirty="0"/>
              <a:t> </a:t>
            </a:r>
            <a:r>
              <a:rPr lang="en-GB" altLang="en-US" dirty="0" smtClean="0"/>
              <a:t>May or may not cross a border.</a:t>
            </a: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Refugees of Afghanistan</a:t>
            </a:r>
            <a:endParaRPr lang="en-US" dirty="0"/>
          </a:p>
        </p:txBody>
      </p:sp>
      <p:pic>
        <p:nvPicPr>
          <p:cNvPr id="2050" name="Picture 2" descr="Where Will Afghan Refugees Go? | Council on Foreign Relati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1524000"/>
            <a:ext cx="4800601" cy="49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06881" y="6483033"/>
            <a:ext cx="4473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https://www.cfr.org/in-brief/where-will-afghan-refugees-go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752600"/>
            <a:ext cx="3479286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smtClean="0"/>
              <a:t>        </a:t>
            </a:r>
            <a:r>
              <a:rPr lang="en-US" sz="3200" b="1" u="sng" dirty="0" smtClean="0"/>
              <a:t>History</a:t>
            </a:r>
            <a:endParaRPr lang="en-US" sz="2800" b="1" u="sng" dirty="0" smtClean="0"/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Soviet Afghan war</a:t>
            </a:r>
          </a:p>
          <a:p>
            <a:r>
              <a:rPr lang="en-US" sz="2800" dirty="0" smtClean="0"/>
              <a:t>       1979 – 1989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Afghan civil war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1992 - 1996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Afghan Taliban war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2001 - 2021</a:t>
            </a:r>
          </a:p>
          <a:p>
            <a:r>
              <a:rPr lang="en-US" sz="2800" dirty="0" smtClean="0"/>
              <a:t>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912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Afghan refugees</a:t>
            </a:r>
            <a:endParaRPr lang="en-US" dirty="0"/>
          </a:p>
        </p:txBody>
      </p:sp>
      <p:pic>
        <p:nvPicPr>
          <p:cNvPr id="6" name="5 things to know about Afghan refuge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50" y="1752600"/>
            <a:ext cx="8223250" cy="4724400"/>
          </a:xfrm>
        </p:spPr>
      </p:pic>
    </p:spTree>
    <p:extLst>
      <p:ext uri="{BB962C8B-B14F-4D97-AF65-F5344CB8AC3E}">
        <p14:creationId xmlns:p14="http://schemas.microsoft.com/office/powerpoint/2010/main" val="93119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fghanistan: How many refugees are there and where will they go? - BBC New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Jewish Refugees</a:t>
            </a:r>
            <a:endParaRPr lang="en-US" dirty="0"/>
          </a:p>
        </p:txBody>
      </p:sp>
      <p:pic>
        <p:nvPicPr>
          <p:cNvPr id="1026" name="Picture 2" descr="The Battle Lines Were Drawn. The Jews Would Not Surrender.: The Israel  Forever Found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6482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1981200"/>
            <a:ext cx="3581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>
                <a:latin typeface="Comin"/>
              </a:rPr>
              <a:t>1933 to 1941</a:t>
            </a:r>
          </a:p>
          <a:p>
            <a:pPr marL="285750" indent="-285750">
              <a:buFontTx/>
              <a:buChar char="-"/>
            </a:pPr>
            <a:endParaRPr lang="en-US" sz="2000" dirty="0" smtClean="0">
              <a:latin typeface="Comin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Comin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Comin"/>
              </a:rPr>
              <a:t>Reich’s Jews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Comin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Comin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Comin"/>
              </a:rPr>
              <a:t>More than 340,000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Comin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Comin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Comin"/>
              </a:rPr>
              <a:t>Germany and Austria to European countries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Comin"/>
            </a:endParaRPr>
          </a:p>
          <a:p>
            <a:pPr marL="285750" indent="-285750">
              <a:buFontTx/>
              <a:buChar char="-"/>
            </a:pPr>
            <a:endParaRPr lang="en-US" sz="2000" dirty="0" smtClean="0">
              <a:latin typeface="Comin"/>
            </a:endParaRPr>
          </a:p>
          <a:p>
            <a:r>
              <a:rPr lang="en-US" sz="2000" dirty="0" smtClean="0">
                <a:latin typeface="Comin"/>
              </a:rPr>
              <a:t>- 100,000 found and killed</a:t>
            </a:r>
          </a:p>
          <a:p>
            <a:pPr marL="285750" indent="-285750">
              <a:buFontTx/>
              <a:buChar char="-"/>
            </a:pPr>
            <a:endParaRPr lang="en-US" sz="2000" dirty="0" smtClean="0">
              <a:latin typeface="Comin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Comin"/>
            </a:endParaRPr>
          </a:p>
        </p:txBody>
      </p:sp>
    </p:spTree>
    <p:extLst>
      <p:ext uri="{BB962C8B-B14F-4D97-AF65-F5344CB8AC3E}">
        <p14:creationId xmlns:p14="http://schemas.microsoft.com/office/powerpoint/2010/main" val="5385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(im)possibilities of escaping 1933 – 1942 | Anne Frank 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05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3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Kurd refugees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Who is Kurds ?</a:t>
            </a:r>
          </a:p>
          <a:p>
            <a:pPr marL="118872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Sultan </a:t>
            </a:r>
            <a:r>
              <a:rPr lang="en-US" dirty="0" err="1" smtClean="0"/>
              <a:t>Salahuddin</a:t>
            </a:r>
            <a:r>
              <a:rPr lang="en-US" dirty="0" smtClean="0"/>
              <a:t>  </a:t>
            </a:r>
            <a:r>
              <a:rPr lang="en-US" dirty="0" err="1" smtClean="0"/>
              <a:t>ayyubi</a:t>
            </a:r>
            <a:r>
              <a:rPr lang="en-US" dirty="0" smtClean="0"/>
              <a:t> </a:t>
            </a:r>
          </a:p>
          <a:p>
            <a:pPr marL="118872" indent="0">
              <a:buNone/>
            </a:pPr>
            <a:endParaRPr lang="en-US" sz="3600" dirty="0"/>
          </a:p>
          <a:p>
            <a:pPr>
              <a:buFontTx/>
              <a:buChar char="-"/>
            </a:pPr>
            <a:r>
              <a:rPr lang="en-US" dirty="0" smtClean="0"/>
              <a:t>Kurds  </a:t>
            </a:r>
            <a:r>
              <a:rPr lang="en-US" dirty="0"/>
              <a:t>still </a:t>
            </a:r>
            <a:r>
              <a:rPr lang="en-US" dirty="0" err="1" smtClean="0"/>
              <a:t>continuesly</a:t>
            </a:r>
            <a:r>
              <a:rPr lang="en-US" dirty="0" smtClean="0"/>
              <a:t> struggling for freedom</a:t>
            </a:r>
          </a:p>
          <a:p>
            <a:pPr>
              <a:buFontTx/>
              <a:buChar char="-"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    Turkey = 14.7mi              Iran   = 8.1 mi</a:t>
            </a:r>
          </a:p>
          <a:p>
            <a:pPr marL="118872" indent="0">
              <a:buNone/>
            </a:pPr>
            <a:r>
              <a:rPr lang="en-US" dirty="0"/>
              <a:t> </a:t>
            </a:r>
            <a:r>
              <a:rPr lang="en-US" dirty="0" smtClean="0"/>
              <a:t>    Iraq      = 5.5mi                Syria =1.7mi</a:t>
            </a:r>
          </a:p>
          <a:p>
            <a:pPr marL="118872" indent="0">
              <a:buNone/>
            </a:pPr>
            <a:r>
              <a:rPr lang="en-US" dirty="0"/>
              <a:t> </a:t>
            </a:r>
            <a:r>
              <a:rPr lang="en-US" dirty="0" smtClean="0"/>
              <a:t>    western Europe = 1.5 -1.7mi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1839</TotalTime>
  <Words>384</Words>
  <Application>Microsoft Office PowerPoint</Application>
  <PresentationFormat>On-screen Show (4:3)</PresentationFormat>
  <Paragraphs>119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Narrow</vt:lpstr>
      <vt:lpstr>Comic Sans MS</vt:lpstr>
      <vt:lpstr>Comin</vt:lpstr>
      <vt:lpstr>Corbel</vt:lpstr>
      <vt:lpstr>Wingdings</vt:lpstr>
      <vt:lpstr>Wingdings 2</vt:lpstr>
      <vt:lpstr>Wingdings 3</vt:lpstr>
      <vt:lpstr>Module</vt:lpstr>
      <vt:lpstr>PowerPoint Presentation</vt:lpstr>
      <vt:lpstr>A Refugee is a Person who…. Is out side their country Has a well founded fear of persecution for reasons of ……</vt:lpstr>
      <vt:lpstr>Refugee, Migrant, Displaced Person, Asylum Seeker? </vt:lpstr>
      <vt:lpstr>Refugees of Afghanistan</vt:lpstr>
      <vt:lpstr>Afghan refugees</vt:lpstr>
      <vt:lpstr>PowerPoint Presentation</vt:lpstr>
      <vt:lpstr>Jewish Refugees</vt:lpstr>
      <vt:lpstr>PowerPoint Presentation</vt:lpstr>
      <vt:lpstr>Kurd refugees</vt:lpstr>
      <vt:lpstr>PowerPoint Presentation</vt:lpstr>
      <vt:lpstr>Kurd Refugees</vt:lpstr>
      <vt:lpstr>PowerPoint Presentation</vt:lpstr>
      <vt:lpstr>PowerPoint Presentation</vt:lpstr>
      <vt:lpstr>Benefits of Refugees</vt:lpstr>
      <vt:lpstr>Problems caused by refugees </vt:lpstr>
      <vt:lpstr>I Welcome: Campaign Goal</vt:lpstr>
      <vt:lpstr>What is responsibility-sharing? Protect the Rights of Refugees</vt:lpstr>
      <vt:lpstr>2. Safe and legal routes</vt:lpstr>
      <vt:lpstr>Mexico and USA: Refugees not recognized </vt:lpstr>
      <vt:lpstr>What Can You DO?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Syed Rizwan Shah</dc:creator>
  <cp:lastModifiedBy>New ACS</cp:lastModifiedBy>
  <cp:revision>25</cp:revision>
  <dcterms:created xsi:type="dcterms:W3CDTF">2022-11-13T08:06:17Z</dcterms:created>
  <dcterms:modified xsi:type="dcterms:W3CDTF">2022-11-17T03:29:30Z</dcterms:modified>
</cp:coreProperties>
</file>